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38"/>
  </p:sldMasterIdLst>
  <p:notesMasterIdLst>
    <p:notesMasterId r:id="rId41"/>
  </p:notesMasterIdLst>
  <p:handoutMasterIdLst>
    <p:handoutMasterId r:id="rId42"/>
  </p:handoutMasterIdLst>
  <p:sldIdLst>
    <p:sldId id="259" r:id="rId39"/>
    <p:sldId id="258" r:id="rId40"/>
  </p:sldIdLst>
  <p:sldSz cx="6858000" cy="12192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e Bekker Henrichsen" initials="LBH" lastIdx="3" clrIdx="0">
    <p:extLst>
      <p:ext uri="{19B8F6BF-5375-455C-9EA6-DF929625EA0E}">
        <p15:presenceInfo xmlns:p15="http://schemas.microsoft.com/office/powerpoint/2012/main" userId="S-1-5-21-2100284113-1573851820-878952375-396827" providerId="AD"/>
      </p:ext>
    </p:extLst>
  </p:cmAuthor>
  <p:cmAuthor id="2" name="Anja Chanett Dahl" initials="ACD" lastIdx="1" clrIdx="1">
    <p:extLst>
      <p:ext uri="{19B8F6BF-5375-455C-9EA6-DF929625EA0E}">
        <p15:presenceInfo xmlns:p15="http://schemas.microsoft.com/office/powerpoint/2012/main" userId="S-1-5-21-2100284113-1573851820-878952375-3626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58" autoAdjust="0"/>
  </p:normalViewPr>
  <p:slideViewPr>
    <p:cSldViewPr snapToObjects="1">
      <p:cViewPr varScale="1">
        <p:scale>
          <a:sx n="72" d="100"/>
          <a:sy n="72" d="100"/>
        </p:scale>
        <p:origin x="322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76" d="100"/>
          <a:sy n="76" d="100"/>
        </p:scale>
        <p:origin x="3954" y="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slideMaster" Target="slideMasters/slideMaster1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slide" Target="slides/slide2.xml"/><Relationship Id="rId45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81391" y="9691609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30 May 2024</a:t>
            </a:fld>
            <a:endParaRPr lang="en-GB" sz="800" dirty="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981391" y="9509794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25314" y="9691609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25314" y="9509794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470150" y="768350"/>
            <a:ext cx="21590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3656" y="4860925"/>
            <a:ext cx="6391988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08179" y="9827314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30 May 2024</a:t>
            </a:fld>
            <a:endParaRPr lang="en-GB" sz="800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008179" y="9645499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53656" y="9827314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53656" y="9645499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13881" y="0"/>
            <a:ext cx="6871883" cy="12192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788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0906" y="7888203"/>
            <a:ext cx="6654403" cy="3982068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788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394695" y="8355517"/>
            <a:ext cx="3763389" cy="2157262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1913" cap="none" baseline="0">
                <a:solidFill>
                  <a:srgbClr val="031D5C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da-DK"/>
          </a:p>
        </p:txBody>
      </p:sp>
      <p:sp>
        <p:nvSpPr>
          <p:cNvPr id="15" name="AutoShape 4"/>
          <p:cNvSpPr>
            <a:spLocks/>
          </p:cNvSpPr>
          <p:nvPr/>
        </p:nvSpPr>
        <p:spPr bwMode="gray">
          <a:xfrm>
            <a:off x="394692" y="12293525"/>
            <a:ext cx="1414128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507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507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pic>
        <p:nvPicPr>
          <p:cNvPr id="1394965066" name="Logo" descr="{&quot;templafy&quot;:{&quot;id&quot;:&quot;2bf67d27-5d9c-4c86-a2a1-848ce5717aed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4980" y="10469330"/>
            <a:ext cx="1532925" cy="12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887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3" y="2579200"/>
            <a:ext cx="1811834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788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24086" y="2579200"/>
            <a:ext cx="1811278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50244" y="2579200"/>
            <a:ext cx="1811278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2408575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1390" userDrawn="1">
          <p15:clr>
            <a:srgbClr val="A4A3A4"/>
          </p15:clr>
        </p15:guide>
        <p15:guide id="2" pos="1589" userDrawn="1">
          <p15:clr>
            <a:srgbClr val="A4A3A4"/>
          </p15:clr>
        </p15:guide>
        <p15:guide id="3" pos="2731" userDrawn="1">
          <p15:clr>
            <a:srgbClr val="A4A3A4"/>
          </p15:clr>
        </p15:guide>
        <p15:guide id="4" pos="2930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2" y="2579200"/>
            <a:ext cx="1364850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788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62019" y="2579200"/>
            <a:ext cx="1364850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29345" y="2579200"/>
            <a:ext cx="1364850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96672" y="2587733"/>
            <a:ext cx="1364850" cy="7927467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6066248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5" pos="1108" userDrawn="1">
          <p15:clr>
            <a:srgbClr val="A4A3A4"/>
          </p15:clr>
        </p15:guide>
        <p15:guide id="6" pos="1236" userDrawn="1">
          <p15:clr>
            <a:srgbClr val="A4A3A4"/>
          </p15:clr>
        </p15:guide>
        <p15:guide id="7" pos="2095" userDrawn="1">
          <p15:clr>
            <a:srgbClr val="A4A3A4"/>
          </p15:clr>
        </p15:guide>
        <p15:guide id="8" pos="2223" userDrawn="1">
          <p15:clr>
            <a:srgbClr val="A4A3A4"/>
          </p15:clr>
        </p15:guide>
        <p15:guide id="9" pos="3083" userDrawn="1">
          <p15:clr>
            <a:srgbClr val="A4A3A4"/>
          </p15:clr>
        </p15:guide>
        <p15:guide id="10" pos="3210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3" y="4640000"/>
            <a:ext cx="1811834" cy="5872779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5pPr>
            <a:lvl6pPr marL="0" indent="0" algn="ctr">
              <a:spcBef>
                <a:spcPts val="338"/>
              </a:spcBef>
              <a:buFont typeface="Arial" panose="020B0604020202020204" pitchFamily="34" charset="0"/>
              <a:buChar char="​"/>
              <a:defRPr sz="788"/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24086" y="4640000"/>
            <a:ext cx="1811278" cy="5872779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2pPr>
            <a:lvl3pPr marL="0" indent="0" algn="ctr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50244" y="4640000"/>
            <a:ext cx="1811278" cy="5872779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2pPr>
            <a:lvl3pPr marL="0" indent="0" algn="ctr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3pPr>
            <a:lvl4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4pPr>
            <a:lvl5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5pPr>
            <a:lvl6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6pPr>
            <a:lvl7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7pPr>
            <a:lvl8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8pPr>
            <a:lvl9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493581" y="2686763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5306" y="2688006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37360" y="258394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66475" y="258394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292904" y="258394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29604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1390" userDrawn="1">
          <p15:clr>
            <a:srgbClr val="A4A3A4"/>
          </p15:clr>
        </p15:guide>
        <p15:guide id="2" pos="1589" userDrawn="1">
          <p15:clr>
            <a:srgbClr val="A4A3A4"/>
          </p15:clr>
        </p15:guide>
        <p15:guide id="3" pos="2731" userDrawn="1">
          <p15:clr>
            <a:srgbClr val="A4A3A4"/>
          </p15:clr>
        </p15:guide>
        <p15:guide id="4" pos="2930" userDrawn="1">
          <p15:clr>
            <a:srgbClr val="A4A3A4"/>
          </p15:clr>
        </p15:guide>
        <p15:guide id="5" orient="horz" pos="2684" userDrawn="1">
          <p15:clr>
            <a:srgbClr val="A4A3A4"/>
          </p15:clr>
        </p15:guide>
        <p15:guide id="6" pos="653" userDrawn="1">
          <p15:clr>
            <a:srgbClr val="A4A3A4"/>
          </p15:clr>
        </p15:guide>
        <p15:guide id="7" pos="984" userDrawn="1">
          <p15:clr>
            <a:srgbClr val="A4A3A4"/>
          </p15:clr>
        </p15:guide>
        <p15:guide id="8" pos="1994" userDrawn="1">
          <p15:clr>
            <a:srgbClr val="A4A3A4"/>
          </p15:clr>
        </p15:guide>
        <p15:guide id="9" pos="2325" userDrawn="1">
          <p15:clr>
            <a:srgbClr val="A4A3A4"/>
          </p15:clr>
        </p15:guide>
        <p15:guide id="10" pos="3333" userDrawn="1">
          <p15:clr>
            <a:srgbClr val="A4A3A4"/>
          </p15:clr>
        </p15:guide>
        <p15:guide id="11" pos="3665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94692" y="643271"/>
            <a:ext cx="6066830" cy="1664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1252" y="2459408"/>
            <a:ext cx="5260270" cy="19712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1255" y="4473600"/>
            <a:ext cx="5260269" cy="20416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01255" y="6560000"/>
            <a:ext cx="5260269" cy="20352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201252" y="8640000"/>
            <a:ext cx="5260270" cy="18752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/>
        </p:nvCxnSpPr>
        <p:spPr bwMode="auto">
          <a:xfrm>
            <a:off x="1201252" y="4454334"/>
            <a:ext cx="526027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/>
        </p:nvCxnSpPr>
        <p:spPr bwMode="auto">
          <a:xfrm>
            <a:off x="1201252" y="6533657"/>
            <a:ext cx="526027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/>
        </p:nvCxnSpPr>
        <p:spPr bwMode="auto">
          <a:xfrm>
            <a:off x="1201252" y="8612978"/>
            <a:ext cx="526027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4692" y="258394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4692" y="4657778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4692" y="675186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94692" y="8844844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451051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5" pos="1108" userDrawn="1">
          <p15:clr>
            <a:srgbClr val="A4A3A4"/>
          </p15:clr>
        </p15:guide>
        <p15:guide id="6" pos="1236" userDrawn="1">
          <p15:clr>
            <a:srgbClr val="A4A3A4"/>
          </p15:clr>
        </p15:guide>
        <p15:guide id="7" pos="2095" userDrawn="1">
          <p15:clr>
            <a:srgbClr val="A4A3A4"/>
          </p15:clr>
        </p15:guide>
        <p15:guide id="8" pos="2223" userDrawn="1">
          <p15:clr>
            <a:srgbClr val="A4A3A4"/>
          </p15:clr>
        </p15:guide>
        <p15:guide id="9" pos="3083" userDrawn="1">
          <p15:clr>
            <a:srgbClr val="A4A3A4"/>
          </p15:clr>
        </p15:guide>
        <p15:guide id="10" pos="3210" userDrawn="1">
          <p15:clr>
            <a:srgbClr val="A4A3A4"/>
          </p15:clr>
        </p15:guide>
        <p15:guide id="11" pos="580" userDrawn="1">
          <p15:clr>
            <a:srgbClr val="A4A3A4"/>
          </p15:clr>
        </p15:guide>
        <p15:guide id="12" orient="horz" pos="2681" userDrawn="1">
          <p15:clr>
            <a:srgbClr val="A4A3A4"/>
          </p15:clr>
        </p15:guide>
        <p15:guide id="13" orient="horz" pos="3982" userDrawn="1">
          <p15:clr>
            <a:srgbClr val="A4A3A4"/>
          </p15:clr>
        </p15:guide>
        <p15:guide id="14" orient="horz" pos="2933" userDrawn="1">
          <p15:clr>
            <a:srgbClr val="A4A3A4"/>
          </p15:clr>
        </p15:guide>
        <p15:guide id="15" orient="horz" pos="4252" userDrawn="1">
          <p15:clr>
            <a:srgbClr val="A4A3A4"/>
          </p15:clr>
        </p15:guide>
        <p15:guide id="16" orient="horz" pos="5301" userDrawn="1">
          <p15:clr>
            <a:srgbClr val="A4A3A4"/>
          </p15:clr>
        </p15:guide>
        <p15:guide id="17" orient="horz" pos="7680" userDrawn="1">
          <p15:clr>
            <a:srgbClr val="A4A3A4"/>
          </p15:clr>
        </p15:guide>
        <p15:guide id="18" orient="horz" pos="5570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/>
        </p:nvSpPr>
        <p:spPr bwMode="auto">
          <a:xfrm>
            <a:off x="100906" y="321735"/>
            <a:ext cx="6654403" cy="1154853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956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394692" y="2412930"/>
            <a:ext cx="6066830" cy="8118041"/>
          </a:xfrm>
        </p:spPr>
        <p:txBody>
          <a:bodyPr rIns="0"/>
          <a:lstStyle>
            <a:lvl1pPr algn="ctr">
              <a:lnSpc>
                <a:spcPct val="88000"/>
              </a:lnSpc>
              <a:defRPr sz="2475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 bwMode="white">
          <a:xfrm>
            <a:off x="395254" y="11379206"/>
            <a:ext cx="157371" cy="48863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06101114" name="image" descr="{&quot;templafy&quot;:{&quot;id&quot;:&quot;4cd8be0a-3d52-498f-930e-0d829ff7d138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4583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00906" y="318912"/>
            <a:ext cx="6654403" cy="11553088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788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6577" y="320000"/>
            <a:ext cx="2496825" cy="11552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1913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4246894" y="2579200"/>
            <a:ext cx="2216906" cy="672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12288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79150" y="11379200"/>
            <a:ext cx="2134350" cy="49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394875" y="11379206"/>
            <a:ext cx="157950" cy="4526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567882022" name="Logo" descr="{&quot;templafy&quot;:{&quot;id&quot;:&quot;4117ac56-6d62-4393-89ab-750cf29f4fec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3384468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  <p:extLst mod="1">
    <p:ext uri="{DCECCB84-F9BA-43D5-87BE-67443E8EF086}">
      <p15:sldGuideLst xmlns:p15="http://schemas.microsoft.com/office/powerpoint/2012/main">
        <p15:guide id="1" pos="2580" userDrawn="1">
          <p15:clr>
            <a:srgbClr val="A4A3A4"/>
          </p15:clr>
        </p15:guide>
        <p15:guide id="2" pos="2675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/>
        </p:nvSpPr>
        <p:spPr bwMode="white">
          <a:xfrm>
            <a:off x="0" y="0"/>
            <a:ext cx="6858000" cy="12192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14369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5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00906" y="321740"/>
            <a:ext cx="6654403" cy="11545783"/>
          </a:xfrm>
        </p:spPr>
        <p:txBody>
          <a:bodyPr lIns="72000" tIns="36000" rIns="72000"/>
          <a:lstStyle>
            <a:lvl1pPr marL="0" indent="0" algn="ctr">
              <a:buNone/>
              <a:defRPr sz="788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94692" y="733782"/>
            <a:ext cx="6066830" cy="768746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2251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676"/>
              </a:spcBef>
              <a:defRPr sz="676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394875" y="11379206"/>
            <a:ext cx="157950" cy="4526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04722007" name="Logo" descr="{&quot;templafy&quot;:{&quot;id&quot;:&quot;dd95f082-a0eb-433d-8dfa-84fb377ad1a3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368875841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253827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/>
        </p:nvSpPr>
        <p:spPr bwMode="auto">
          <a:xfrm>
            <a:off x="1034" y="0"/>
            <a:ext cx="6856966" cy="12192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14369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5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30-05-2024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417620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00906" y="318912"/>
            <a:ext cx="6654403" cy="11553088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788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62993" y="8496269"/>
            <a:ext cx="6330938" cy="3374000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13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  <a:endParaRPr lang="da-DK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12288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1228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1228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52826055" name="Logo" descr="{&quot;templafy&quot;:{&quot;id&quot;:&quot;c8bdc58f-fe4a-4f87-bc97-30a4c07961f3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4980" y="10481589"/>
            <a:ext cx="1532925" cy="12544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3499804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/>
        </p:nvSpPr>
        <p:spPr bwMode="auto">
          <a:xfrm>
            <a:off x="100906" y="321735"/>
            <a:ext cx="6654403" cy="11548533"/>
          </a:xfrm>
          <a:prstGeom prst="rect">
            <a:avLst/>
          </a:prstGeom>
          <a:solidFill>
            <a:srgbClr val="57707F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956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 bwMode="white">
          <a:xfrm>
            <a:off x="395254" y="11379206"/>
            <a:ext cx="157371" cy="452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395251" y="2601765"/>
            <a:ext cx="6066271" cy="7911015"/>
          </a:xfrm>
        </p:spPr>
        <p:txBody>
          <a:bodyPr rIns="144000"/>
          <a:lstStyle>
            <a:lvl1pPr marL="121506" indent="-121506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501866" algn="l"/>
              </a:tabLst>
              <a:defRPr sz="1013">
                <a:solidFill>
                  <a:schemeClr val="bg1"/>
                </a:solidFill>
              </a:defRPr>
            </a:lvl1pPr>
            <a:lvl2pPr marL="25516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88776921" name="image" descr="{&quot;templafy&quot;:{&quot;id&quot;:&quot;bdee7ae2-87bb-4cbb-b715-a7479d216446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99925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500" tIns="40500" rIns="40500" bIns="40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38"/>
              </a:spcBef>
              <a:buClr>
                <a:srgbClr val="003755"/>
              </a:buClr>
            </a:pPr>
            <a:endParaRPr lang="da-DK" sz="788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/>
        </p:nvSpPr>
        <p:spPr>
          <a:xfrm>
            <a:off x="241995" y="1167692"/>
            <a:ext cx="6388300" cy="1627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475" b="0" noProof="0" dirty="0">
                <a:solidFill>
                  <a:schemeClr val="bg1"/>
                </a:solidFill>
              </a:rPr>
              <a:t>Hvis du ser andre </a:t>
            </a:r>
            <a:r>
              <a:rPr lang="da-DK" sz="2475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2475" b="0" i="0" noProof="0" dirty="0">
                <a:solidFill>
                  <a:schemeClr val="bg1"/>
                </a:solidFill>
              </a:rPr>
              <a:t/>
            </a:r>
            <a:br>
              <a:rPr lang="da-DK" sz="2475" b="0" i="0" noProof="0" dirty="0">
                <a:solidFill>
                  <a:schemeClr val="bg1"/>
                </a:solidFill>
              </a:rPr>
            </a:br>
            <a:r>
              <a:rPr lang="da-DK" sz="2475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2475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2475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2475" b="0" i="0" u="none" noProof="1">
                <a:solidFill>
                  <a:schemeClr val="bg1"/>
                </a:solidFill>
              </a:rPr>
              <a:t>corporate</a:t>
            </a:r>
            <a:r>
              <a:rPr lang="da-DK" sz="2475" b="0" noProof="0" dirty="0">
                <a:solidFill>
                  <a:schemeClr val="bg1"/>
                </a:solidFill>
              </a:rPr>
              <a:t>skabelon.</a:t>
            </a:r>
            <a:r>
              <a:rPr lang="da-DK" sz="1575" b="0" noProof="0" dirty="0">
                <a:solidFill>
                  <a:schemeClr val="bg1"/>
                </a:solidFill>
              </a:rPr>
              <a:t/>
            </a:r>
            <a:br>
              <a:rPr lang="da-DK" sz="1575" b="0" noProof="0" dirty="0">
                <a:solidFill>
                  <a:schemeClr val="bg1"/>
                </a:solidFill>
              </a:rPr>
            </a:br>
            <a:r>
              <a:rPr lang="da-DK" sz="1575" b="0" noProof="0" dirty="0">
                <a:solidFill>
                  <a:schemeClr val="bg1"/>
                </a:solidFill>
              </a:rPr>
              <a:t/>
            </a:r>
            <a:br>
              <a:rPr lang="da-DK" sz="1575" b="0" noProof="0" dirty="0">
                <a:solidFill>
                  <a:schemeClr val="bg1"/>
                </a:solidFill>
              </a:rPr>
            </a:br>
            <a:endParaRPr lang="da-DK" sz="1575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/>
        </p:nvGrpSpPr>
        <p:grpSpPr>
          <a:xfrm rot="8100000">
            <a:off x="5852742" y="5911513"/>
            <a:ext cx="583193" cy="1843179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338"/>
                </a:spcBef>
                <a:buClr>
                  <a:srgbClr val="003755"/>
                </a:buClr>
              </a:pPr>
              <a:endParaRPr lang="da-DK" sz="788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338"/>
                </a:spcBef>
                <a:buClr>
                  <a:srgbClr val="003755"/>
                </a:buClr>
              </a:pPr>
              <a:endParaRPr lang="da-DK" sz="78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/>
        </p:nvSpPr>
        <p:spPr>
          <a:xfrm>
            <a:off x="265804" y="5309662"/>
            <a:ext cx="5710695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5625" b="1" i="1" noProof="0" dirty="0">
                <a:solidFill>
                  <a:schemeClr val="bg1"/>
                </a:solidFill>
              </a:rPr>
              <a:t>Brug dem ikke </a:t>
            </a:r>
            <a:endParaRPr lang="da-DK" sz="5625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/>
        </p:nvSpPr>
        <p:spPr>
          <a:xfrm>
            <a:off x="241995" y="9220369"/>
            <a:ext cx="6388298" cy="540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1125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 sz="956"/>
          </a:p>
          <a:p>
            <a:pPr marL="0" marR="0" indent="0" algn="ctr" fontAlgn="auto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1125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013" b="0" noProof="0" dirty="0">
                <a:solidFill>
                  <a:schemeClr val="bg1"/>
                </a:solidFill>
              </a:rPr>
              <a:t/>
            </a:r>
            <a:br>
              <a:rPr lang="da-DK" sz="1013" b="0" noProof="0" dirty="0">
                <a:solidFill>
                  <a:schemeClr val="bg1"/>
                </a:solidFill>
              </a:rPr>
            </a:br>
            <a:endParaRPr lang="da-DK" sz="1013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12192000"/>
            <a:ext cx="0" cy="0"/>
          </a:xfrm>
        </p:spPr>
        <p:txBody>
          <a:bodyPr/>
          <a:lstStyle>
            <a:lvl1pPr>
              <a:defRPr sz="178">
                <a:noFill/>
              </a:defRPr>
            </a:lvl1pPr>
          </a:lstStyle>
          <a:p>
            <a:fld id="{FCB375CC-2CFD-45EE-817E-F4267FCEFCDF}" type="datetime2">
              <a:rPr lang="da-DK" smtClean="0"/>
              <a:t>30. maj 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12192000"/>
            <a:ext cx="0" cy="0"/>
          </a:xfrm>
        </p:spPr>
        <p:txBody>
          <a:bodyPr/>
          <a:lstStyle>
            <a:lvl1pPr>
              <a:defRPr sz="178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12192000"/>
            <a:ext cx="0" cy="0"/>
          </a:xfrm>
        </p:spPr>
        <p:txBody>
          <a:bodyPr/>
          <a:lstStyle>
            <a:lvl1pPr>
              <a:defRPr sz="178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258757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/>
        </p:nvSpPr>
        <p:spPr bwMode="auto">
          <a:xfrm>
            <a:off x="100906" y="321735"/>
            <a:ext cx="6654403" cy="11548533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956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 bwMode="white">
          <a:xfrm>
            <a:off x="395254" y="11379206"/>
            <a:ext cx="157371" cy="452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395251" y="2601765"/>
            <a:ext cx="6066271" cy="7911015"/>
          </a:xfrm>
        </p:spPr>
        <p:txBody>
          <a:bodyPr rIns="144000"/>
          <a:lstStyle>
            <a:lvl1pPr marL="121506" indent="-121506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501866" algn="l"/>
              </a:tabLst>
              <a:defRPr sz="1013">
                <a:solidFill>
                  <a:schemeClr val="tx1"/>
                </a:solidFill>
              </a:defRPr>
            </a:lvl1pPr>
            <a:lvl2pPr marL="25516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pic>
        <p:nvPicPr>
          <p:cNvPr id="1360695393" name="image" descr="{&quot;templafy&quot;:{&quot;id&quot;:&quot;2da8da04-3219-47f9-9b3d-665335e851bc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10742571"/>
            <a:ext cx="1425600" cy="11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7042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/>
        </p:nvSpPr>
        <p:spPr bwMode="auto">
          <a:xfrm>
            <a:off x="100906" y="321735"/>
            <a:ext cx="6654403" cy="11548533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956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 bwMode="white">
          <a:xfrm>
            <a:off x="395254" y="11379206"/>
            <a:ext cx="157371" cy="452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395251" y="2601765"/>
            <a:ext cx="6066271" cy="7911015"/>
          </a:xfrm>
        </p:spPr>
        <p:txBody>
          <a:bodyPr rIns="144000"/>
          <a:lstStyle>
            <a:lvl1pPr marL="121506" indent="-121506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501866" algn="l"/>
              </a:tabLst>
              <a:defRPr sz="1013">
                <a:solidFill>
                  <a:schemeClr val="bg1"/>
                </a:solidFill>
              </a:defRPr>
            </a:lvl1pPr>
            <a:lvl2pPr marL="25516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77939104" name="image" descr="{&quot;templafy&quot;:{&quot;id&quot;:&quot;791fa34a-3a92-4d32-a22d-c58def7f2985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31737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74168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5094387" y="318910"/>
            <a:ext cx="1660922" cy="11551356"/>
          </a:xfrm>
        </p:spPr>
        <p:txBody>
          <a:bodyPr lIns="72000" tIns="36000" rIns="72000" anchor="t" anchorCtr="0"/>
          <a:lstStyle>
            <a:lvl1pPr marL="0" indent="0" algn="ctr">
              <a:buNone/>
              <a:defRPr sz="788"/>
            </a:lvl1pPr>
          </a:lstStyle>
          <a:p>
            <a:r>
              <a:rPr lang="da-DK" dirty="0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4696" y="646400"/>
            <a:ext cx="4542423" cy="1664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50" y="2579200"/>
            <a:ext cx="4542005" cy="7936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/>
        </p:nvSpPr>
        <p:spPr>
          <a:xfrm>
            <a:off x="395254" y="11379200"/>
            <a:ext cx="157371" cy="633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814401301" name="Logo" descr="{&quot;templafy&quot;:{&quot;id&quot;:&quot;21af287c-0d0b-4fdc-a407-8c461c54484b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312193631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3209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4538025" y="318910"/>
            <a:ext cx="2217284" cy="11551356"/>
          </a:xfrm>
        </p:spPr>
        <p:txBody>
          <a:bodyPr lIns="72000" tIns="36000" rIns="72000" anchor="t" anchorCtr="0"/>
          <a:lstStyle>
            <a:lvl1pPr marL="0" indent="0" algn="ctr">
              <a:buNone/>
              <a:defRPr sz="788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251" y="646400"/>
            <a:ext cx="3985010" cy="1664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54" y="2579200"/>
            <a:ext cx="3985149" cy="7936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/>
        </p:nvSpPr>
        <p:spPr>
          <a:xfrm>
            <a:off x="395254" y="11379200"/>
            <a:ext cx="157371" cy="633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49316966" name="Logo" descr="{&quot;templafy&quot;:{&quot;id&quot;:&quot;e3507aa3-e2f7-4523-a709-55095977d799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65838886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2759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6" y="2579200"/>
            <a:ext cx="2875359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788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86275" y="2579200"/>
            <a:ext cx="2875500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29000" y="2686763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797103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2060" userDrawn="1">
          <p15:clr>
            <a:srgbClr val="A4A3A4"/>
          </p15:clr>
        </p15:guide>
        <p15:guide id="2" pos="2159" userDrawn="1">
          <p15:clr>
            <a:srgbClr val="A4A3A4"/>
          </p15:clr>
        </p15:guide>
        <p15:guide id="3" pos="2259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3" y="2579200"/>
            <a:ext cx="1811834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788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24086" y="2579200"/>
            <a:ext cx="1811278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50244" y="2579200"/>
            <a:ext cx="1811278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493581" y="2686763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5306" y="2688006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</p:spTree>
    <p:extLst>
      <p:ext uri="{BB962C8B-B14F-4D97-AF65-F5344CB8AC3E}">
        <p14:creationId xmlns:p14="http://schemas.microsoft.com/office/powerpoint/2010/main" val="2785761168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1390" userDrawn="1">
          <p15:clr>
            <a:srgbClr val="A4A3A4"/>
          </p15:clr>
        </p15:guide>
        <p15:guide id="2" pos="1589" userDrawn="1">
          <p15:clr>
            <a:srgbClr val="A4A3A4"/>
          </p15:clr>
        </p15:guide>
        <p15:guide id="3" pos="2731" userDrawn="1">
          <p15:clr>
            <a:srgbClr val="A4A3A4"/>
          </p15:clr>
        </p15:guide>
        <p15:guide id="4" pos="293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4692" y="643271"/>
            <a:ext cx="6066830" cy="16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50" y="2576696"/>
            <a:ext cx="6066272" cy="793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8">
                <a:noFill/>
              </a:defRPr>
            </a:lvl1pPr>
          </a:lstStyle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9150" y="11379654"/>
            <a:ext cx="2134350" cy="48863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507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395254" y="11379654"/>
            <a:ext cx="157371" cy="4906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507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71616853" name="image" descr="{&quot;templafy&quot;:{&quot;id&quot;:&quot;eab1be0e-e8b5-42b6-9f19-81f778d0facf&quot;}}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4461738" y="11208569"/>
            <a:ext cx="2013042" cy="69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4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75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5pPr>
      <a:lvl6pPr marL="257185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6pPr>
      <a:lvl7pPr marL="514369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7pPr>
      <a:lvl8pPr marL="771554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8pPr>
      <a:lvl9pPr marL="1028739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9pPr>
    </p:titleStyle>
    <p:bodyStyle>
      <a:lvl1pPr marL="101255" indent="-101255" algn="l" rtl="0" eaLnBrk="1" fontAlgn="base" hangingPunct="1">
        <a:lnSpc>
          <a:spcPct val="100000"/>
        </a:lnSpc>
        <a:spcBef>
          <a:spcPts val="619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"/>
        <a:defRPr sz="900" b="0">
          <a:solidFill>
            <a:schemeClr val="tx1"/>
          </a:solidFill>
          <a:latin typeface="+mn-lt"/>
          <a:ea typeface="+mn-ea"/>
          <a:cs typeface="+mn-cs"/>
        </a:defRPr>
      </a:lvl1pPr>
      <a:lvl2pPr marL="228834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788">
          <a:solidFill>
            <a:schemeClr val="tx1"/>
          </a:solidFill>
          <a:latin typeface="+mn-lt"/>
        </a:defRPr>
      </a:lvl2pPr>
      <a:lvl3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3pPr>
      <a:lvl4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4pPr>
      <a:lvl5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5pPr>
      <a:lvl6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6pPr>
      <a:lvl7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7pPr>
      <a:lvl8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8pPr>
      <a:lvl9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5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9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54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39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24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107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94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77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1" pos="249" userDrawn="1">
          <p15:clr>
            <a:srgbClr val="A4A3A4"/>
          </p15:clr>
        </p15:guide>
        <p15:guide id="12" pos="4070" userDrawn="1">
          <p15:clr>
            <a:srgbClr val="A4A3A4"/>
          </p15:clr>
        </p15:guide>
        <p15:guide id="13" orient="horz" pos="1623" userDrawn="1">
          <p15:clr>
            <a:srgbClr val="A4A3A4"/>
          </p15:clr>
        </p15:guide>
        <p15:guide id="14" orient="horz" pos="6622" userDrawn="1">
          <p15:clr>
            <a:srgbClr val="A4A3A4"/>
          </p15:clr>
        </p15:guide>
        <p15:guide id="15" pos="64" userDrawn="1">
          <p15:clr>
            <a:srgbClr val="A4A3A4"/>
          </p15:clr>
        </p15:guide>
        <p15:guide id="16" orient="horz" pos="201" userDrawn="1">
          <p15:clr>
            <a:srgbClr val="A4A3A4"/>
          </p15:clr>
        </p15:guide>
        <p15:guide id="17" pos="4255" userDrawn="1">
          <p15:clr>
            <a:srgbClr val="A4A3A4"/>
          </p15:clr>
        </p15:guide>
        <p15:guide id="18" orient="horz" pos="7477" userDrawn="1">
          <p15:clr>
            <a:srgbClr val="A4A3A4"/>
          </p15:clr>
        </p15:guide>
        <p15:guide id="19" orient="horz" pos="46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auto">
          <a:xfrm>
            <a:off x="231736" y="191344"/>
            <a:ext cx="6408712" cy="11737304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4E9715-234A-4918-8F1C-77B1A4A8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078" y="518898"/>
            <a:ext cx="5400601" cy="267116"/>
          </a:xfrm>
        </p:spPr>
        <p:txBody>
          <a:bodyPr/>
          <a:lstStyle/>
          <a:p>
            <a:r>
              <a:rPr lang="da-DK" dirty="0" smtClean="0"/>
              <a:t>Skabelon: FAQ – </a:t>
            </a:r>
            <a:r>
              <a:rPr lang="da-DK" i="1" dirty="0">
                <a:solidFill>
                  <a:srgbClr val="B3E8CA"/>
                </a:solidFill>
              </a:rPr>
              <a:t>S</a:t>
            </a:r>
            <a:r>
              <a:rPr lang="da-DK" i="1" dirty="0" smtClean="0">
                <a:solidFill>
                  <a:srgbClr val="B3E8CA"/>
                </a:solidFill>
              </a:rPr>
              <a:t>pørgsmål og sv</a:t>
            </a:r>
            <a:r>
              <a:rPr lang="da-DK" i="1" dirty="0">
                <a:solidFill>
                  <a:srgbClr val="B3E8CA"/>
                </a:solidFill>
              </a:rPr>
              <a:t>ar </a:t>
            </a:r>
            <a:r>
              <a:rPr lang="da-DK" dirty="0" smtClean="0"/>
              <a:t>ved en personaletilpasning</a:t>
            </a:r>
            <a:br>
              <a:rPr lang="da-DK" dirty="0" smtClean="0"/>
            </a:br>
            <a:r>
              <a:rPr lang="da-DK" dirty="0" smtClean="0"/>
              <a:t>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A01CB-28B7-49AE-B511-D6198421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288000"/>
            <a:ext cx="0" cy="0"/>
          </a:xfrm>
        </p:spPr>
        <p:txBody>
          <a:bodyPr/>
          <a:lstStyle/>
          <a:p>
            <a:fld id="{80AE25ED-097C-4BDC-A7CE-FA97BD9CA3B5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629585" y="1153506"/>
            <a:ext cx="5613014" cy="11259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800" dirty="0"/>
              <a:t>Benyt skabelonen som et værktøj til </a:t>
            </a:r>
            <a:r>
              <a:rPr lang="da-DK" sz="800" dirty="0" smtClean="0"/>
              <a:t>at lave en FAQ med de oftest stillede spørgsmål i jeres institution og jeres svar herpå. I skabelonen er der indsat eksempler på spørgsmål, som kan være relevante at have med i </a:t>
            </a:r>
            <a:r>
              <a:rPr lang="da-DK" sz="800" dirty="0" err="1" smtClean="0"/>
              <a:t>FAQ’en</a:t>
            </a:r>
            <a:r>
              <a:rPr lang="da-DK" sz="800" dirty="0" smtClean="0"/>
              <a:t>. I kan tilføje spørgsmål og svar undervejs i processen.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800" dirty="0"/>
              <a:t>Skabelonen </a:t>
            </a:r>
            <a:r>
              <a:rPr lang="da-DK" sz="800" dirty="0" smtClean="0"/>
              <a:t>indeholder eksempler </a:t>
            </a:r>
            <a:r>
              <a:rPr lang="da-DK" sz="800" dirty="0"/>
              <a:t>på </a:t>
            </a:r>
            <a:r>
              <a:rPr lang="da-DK" sz="800" dirty="0" smtClean="0"/>
              <a:t>spørgsmål, </a:t>
            </a:r>
            <a:r>
              <a:rPr lang="da-DK" sz="800" dirty="0"/>
              <a:t>der kan bruges som inspiration i udarbejdelsen af </a:t>
            </a:r>
            <a:r>
              <a:rPr lang="da-DK" sz="800" dirty="0" err="1" smtClean="0"/>
              <a:t>FAQ’en</a:t>
            </a:r>
            <a:r>
              <a:rPr lang="da-DK" sz="800" dirty="0" smtClean="0"/>
              <a:t>. </a:t>
            </a:r>
            <a:r>
              <a:rPr lang="da-DK" sz="800" dirty="0"/>
              <a:t>Eksemplerne i skabelonen er baseret på en stor, administrativ, statslig arbejdsplads, hvor et større antal medarbejdere påtænkes afskediget. Da statslige arbejdspladser varierer betydeligt, og omfanget af </a:t>
            </a:r>
            <a:r>
              <a:rPr lang="da-DK" sz="800" dirty="0" smtClean="0"/>
              <a:t>personaletilpasninger </a:t>
            </a:r>
            <a:r>
              <a:rPr lang="da-DK" sz="800" dirty="0"/>
              <a:t>er forskelligt, skal indholdet i skabelonen kun ses som inspiration, og </a:t>
            </a:r>
            <a:r>
              <a:rPr lang="da-DK" sz="800" dirty="0" smtClean="0"/>
              <a:t>eksempelspørgsmålene </a:t>
            </a:r>
            <a:r>
              <a:rPr lang="da-DK" sz="800" dirty="0"/>
              <a:t>er ikke udtømmende. Indholdet af </a:t>
            </a:r>
            <a:r>
              <a:rPr lang="da-DK" sz="800" dirty="0" err="1" smtClean="0"/>
              <a:t>FAQ’en</a:t>
            </a:r>
            <a:r>
              <a:rPr lang="da-DK" sz="800" dirty="0" smtClean="0"/>
              <a:t> </a:t>
            </a:r>
            <a:r>
              <a:rPr lang="da-DK" sz="800" dirty="0"/>
              <a:t>bør tilpasses til </a:t>
            </a:r>
            <a:r>
              <a:rPr lang="da-DK" sz="800" dirty="0" smtClean="0"/>
              <a:t>de konkrete forhold på den enkelte arbejdsplads </a:t>
            </a:r>
            <a:r>
              <a:rPr lang="da-DK" sz="800" dirty="0"/>
              <a:t>og dens unikke </a:t>
            </a:r>
            <a:r>
              <a:rPr lang="da-DK" sz="800" dirty="0" smtClean="0"/>
              <a:t>situation og organisering. </a:t>
            </a:r>
            <a:endParaRPr lang="da-DK" sz="80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34552"/>
              </p:ext>
            </p:extLst>
          </p:nvPr>
        </p:nvGraphicFramePr>
        <p:xfrm>
          <a:off x="651358" y="2495596"/>
          <a:ext cx="5578734" cy="90479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48">
                  <a:extLst>
                    <a:ext uri="{9D8B030D-6E8A-4147-A177-3AD203B41FA5}">
                      <a16:colId xmlns:a16="http://schemas.microsoft.com/office/drawing/2014/main" val="2544395467"/>
                    </a:ext>
                  </a:extLst>
                </a:gridCol>
                <a:gridCol w="2390885">
                  <a:extLst>
                    <a:ext uri="{9D8B030D-6E8A-4147-A177-3AD203B41FA5}">
                      <a16:colId xmlns:a16="http://schemas.microsoft.com/office/drawing/2014/main" val="4026760989"/>
                    </a:ext>
                  </a:extLst>
                </a:gridCol>
                <a:gridCol w="2784001">
                  <a:extLst>
                    <a:ext uri="{9D8B030D-6E8A-4147-A177-3AD203B41FA5}">
                      <a16:colId xmlns:a16="http://schemas.microsoft.com/office/drawing/2014/main" val="1635889865"/>
                    </a:ext>
                  </a:extLst>
                </a:gridCol>
              </a:tblGrid>
              <a:tr h="504159">
                <a:tc rowSpan="8"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Den</a:t>
                      </a:r>
                      <a:r>
                        <a:rPr lang="da-DK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indledende fase</a:t>
                      </a:r>
                      <a:endParaRPr lang="da-DK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Hvad er baggrunden for den påtænkte personaletilpasning?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160875"/>
                  </a:ext>
                </a:extLst>
              </a:tr>
              <a:tr h="486906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Hvorfor skal der spares nu?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574092"/>
                  </a:ext>
                </a:extLst>
              </a:tr>
              <a:tr h="486906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Er vi de eneste, der skal afskedige?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793171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Har I afsøgt alternative muligheder for at undgå tilpasninger i personalet?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732508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Indgår der ledige stillinger i besparelsen – hvilke?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616004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Vil der blive tilbudt frivillige fratrædelsesordninger? 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381934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Hvordan vil institutionen kommunikere med eksterne?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41353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 [Øvrige</a:t>
                      </a:r>
                      <a:r>
                        <a:rPr lang="da-DK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spørgsmål til den indledende fase]</a:t>
                      </a: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423174"/>
                  </a:ext>
                </a:extLst>
              </a:tr>
              <a:tr h="486906">
                <a:tc rowSpan="10"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Selve</a:t>
                      </a:r>
                      <a:r>
                        <a:rPr lang="da-DK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afskedigelsesprocessen</a:t>
                      </a:r>
                      <a:endParaRPr lang="da-DK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Hvornår finder afskedigelserne sted?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426531"/>
                  </a:ext>
                </a:extLst>
              </a:tr>
              <a:tr h="486906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Hvor mange vil blive afskediget?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178191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Hvilke områder, enheder eller afdelinger vil blive ramt?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28591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Hvilke</a:t>
                      </a:r>
                      <a:r>
                        <a:rPr lang="da-DK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kriterier bliver medarbejderne vurderet efter?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327856"/>
                  </a:ext>
                </a:extLst>
              </a:tr>
              <a:tr h="486906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Hvad betyder væsentlig vilkårsændring?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23809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Hvordan kommer varslingsdagen til at forløbe?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116619"/>
                  </a:ext>
                </a:extLst>
              </a:tr>
              <a:tr h="563515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Hvis jeg varsles påtænkt afskediget, kan jeg så have en bisidder med til samtalen?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415428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Er der mulighed for rådgivning i forbindelse med afskedigelserne?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794458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Hvad sker der umiddelbart efter varslingen?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75897"/>
                  </a:ext>
                </a:extLst>
              </a:tr>
              <a:tr h="504159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 [Øvrige spørgsmål</a:t>
                      </a:r>
                      <a:r>
                        <a:rPr lang="da-DK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til selve afskedigelsesprocessen]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129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3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auto">
          <a:xfrm>
            <a:off x="332656" y="191344"/>
            <a:ext cx="6264696" cy="117373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4E9715-234A-4918-8F1C-77B1A4A8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87" y="629454"/>
            <a:ext cx="5400601" cy="267116"/>
          </a:xfrm>
        </p:spPr>
        <p:txBody>
          <a:bodyPr/>
          <a:lstStyle/>
          <a:p>
            <a:r>
              <a:rPr lang="da-DK" dirty="0" smtClean="0"/>
              <a:t>Skabelon: FAQ – </a:t>
            </a:r>
            <a:r>
              <a:rPr lang="da-DK" i="1" dirty="0">
                <a:solidFill>
                  <a:srgbClr val="B3E8CA"/>
                </a:solidFill>
              </a:rPr>
              <a:t>S</a:t>
            </a:r>
            <a:r>
              <a:rPr lang="da-DK" i="1" dirty="0" smtClean="0">
                <a:solidFill>
                  <a:srgbClr val="B3E8CA"/>
                </a:solidFill>
              </a:rPr>
              <a:t>pørgsmål og sv</a:t>
            </a:r>
            <a:r>
              <a:rPr lang="da-DK" i="1" dirty="0">
                <a:solidFill>
                  <a:srgbClr val="B3E8CA"/>
                </a:solidFill>
              </a:rPr>
              <a:t>ar </a:t>
            </a:r>
            <a:r>
              <a:rPr lang="da-DK" dirty="0" smtClean="0"/>
              <a:t>ved en påtænkt personaletilpasning</a:t>
            </a:r>
            <a:br>
              <a:rPr lang="da-DK" dirty="0" smtClean="0"/>
            </a:br>
            <a:r>
              <a:rPr lang="da-DK" dirty="0" smtClean="0"/>
              <a:t>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A01CB-28B7-49AE-B511-D6198421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288000"/>
            <a:ext cx="0" cy="0"/>
          </a:xfrm>
        </p:spPr>
        <p:txBody>
          <a:bodyPr/>
          <a:lstStyle/>
          <a:p>
            <a:fld id="{80AE25ED-097C-4BDC-A7CE-FA97BD9CA3B5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2" name="Tekstfelt 1"/>
          <p:cNvSpPr txBox="1"/>
          <p:nvPr/>
        </p:nvSpPr>
        <p:spPr>
          <a:xfrm>
            <a:off x="617078" y="1171113"/>
            <a:ext cx="5620234" cy="11259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800" dirty="0"/>
              <a:t>Benyt skabelonen som et værktøj til at lave en FAQ med de oftest stillede spørgsmål i jeres institution og jeres svar herpå. I skabelonen er der indsat eksempler på spørgsmål, som kan være relevante at have med i </a:t>
            </a:r>
            <a:r>
              <a:rPr lang="da-DK" sz="800" dirty="0" err="1"/>
              <a:t>FAQ’en</a:t>
            </a:r>
            <a:r>
              <a:rPr lang="da-DK" sz="800" dirty="0"/>
              <a:t>. I kan tilføje spørgsmål og svar undervejs i processen.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800" dirty="0"/>
              <a:t>Skabelonen indeholder eksempler på spørgsmål, der kan bruges som inspiration i udarbejdelsen af </a:t>
            </a:r>
            <a:r>
              <a:rPr lang="da-DK" sz="800" dirty="0" err="1"/>
              <a:t>FAQ’en</a:t>
            </a:r>
            <a:r>
              <a:rPr lang="da-DK" sz="800" dirty="0"/>
              <a:t>. Eksemplerne i skabelonen er baseret på en stor, administrativ, statslig arbejdsplads, hvor et større antal medarbejdere påtænkes afskediget. Da statslige arbejdspladser varierer betydeligt, og omfanget af påtænkte personaletilpasning er forskelligt, skal indholdet i skabelonen kun ses som inspiration, og eksempelspørgsmålene er ikke udtømmende. Indholdet af </a:t>
            </a:r>
            <a:r>
              <a:rPr lang="da-DK" sz="800" dirty="0" err="1"/>
              <a:t>FAQ’en</a:t>
            </a:r>
            <a:r>
              <a:rPr lang="da-DK" sz="800" dirty="0"/>
              <a:t> bør tilpasses til den lokale arbejdsplads og dens unikke situation. 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676176"/>
              </p:ext>
            </p:extLst>
          </p:nvPr>
        </p:nvGraphicFramePr>
        <p:xfrm>
          <a:off x="651358" y="2495599"/>
          <a:ext cx="5585953" cy="9301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370">
                  <a:extLst>
                    <a:ext uri="{9D8B030D-6E8A-4147-A177-3AD203B41FA5}">
                      <a16:colId xmlns:a16="http://schemas.microsoft.com/office/drawing/2014/main" val="3808075656"/>
                    </a:ext>
                  </a:extLst>
                </a:gridCol>
                <a:gridCol w="2393979">
                  <a:extLst>
                    <a:ext uri="{9D8B030D-6E8A-4147-A177-3AD203B41FA5}">
                      <a16:colId xmlns:a16="http://schemas.microsoft.com/office/drawing/2014/main" val="4026760989"/>
                    </a:ext>
                  </a:extLst>
                </a:gridCol>
                <a:gridCol w="2787604">
                  <a:extLst>
                    <a:ext uri="{9D8B030D-6E8A-4147-A177-3AD203B41FA5}">
                      <a16:colId xmlns:a16="http://schemas.microsoft.com/office/drawing/2014/main" val="1635889865"/>
                    </a:ext>
                  </a:extLst>
                </a:gridCol>
              </a:tblGrid>
              <a:tr h="502616">
                <a:tc rowSpan="16"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Den efterfølgende</a:t>
                      </a:r>
                      <a:r>
                        <a:rPr lang="da-DK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fase</a:t>
                      </a:r>
                      <a:endParaRPr lang="da-DK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Hvor lang opsigelsesvarsel har jeg?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086313"/>
                  </a:ext>
                </a:extLst>
              </a:tr>
              <a:tr h="546051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Hvis jeg afskediges, skal jeg så arbejde frem til fratrædelsestidspunktet?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96572"/>
                  </a:ext>
                </a:extLst>
              </a:tr>
              <a:tr h="520423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Hvad betyder det, at jeg er fritstillet/har tjenestefrihed med løn?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58171"/>
                  </a:ext>
                </a:extLst>
              </a:tr>
              <a:tr h="520423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Skal der afvikles ferie i afskedigelsesperioden?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66712"/>
                  </a:ext>
                </a:extLst>
              </a:tr>
              <a:tr h="721180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Kan de afskedigede blive frigjort fra deres stillinger med hurtig varsel ved tiltrædelse i nyt job før afskedigelsesperiodens udløb?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050649"/>
                  </a:ext>
                </a:extLst>
              </a:tr>
              <a:tr h="502616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Får jeg en fratrædelsesgodtgørelse?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91050"/>
                  </a:ext>
                </a:extLst>
              </a:tr>
              <a:tr h="502616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Hvordan siger jeg farvel til mine kollegaer? 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57231"/>
                  </a:ext>
                </a:extLst>
              </a:tr>
              <a:tr h="502616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Kan jeg beholde min IT-adgang?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481111"/>
                  </a:ext>
                </a:extLst>
              </a:tr>
              <a:tr h="546051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Skal hjemme-pc, mobiltelefon og andre effekter afleveres ved fritstilling?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24503"/>
                  </a:ext>
                </a:extLst>
              </a:tr>
              <a:tr h="520423">
                <a:tc vMerge="1"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Hvad gør I for at hjælpe de afskedigede videre?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185630"/>
                  </a:ext>
                </a:extLst>
              </a:tr>
              <a:tr h="698054">
                <a:tc vMerge="1"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Hvordan er mulighederne for efterfølgende hjælp, hvis jeg bliver afskediget?</a:t>
                      </a:r>
                    </a:p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507934"/>
                  </a:ext>
                </a:extLst>
              </a:tr>
              <a:tr h="546051">
                <a:tc vMerge="1"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Hvilken betydning har personaletilpasningerne for institutionens fremtid?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607942"/>
                  </a:ext>
                </a:extLst>
              </a:tr>
              <a:tr h="520423">
                <a:tc vMerge="1"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Forventer I flere afskedigelser?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03906"/>
                  </a:ext>
                </a:extLst>
              </a:tr>
              <a:tr h="546051">
                <a:tc vMerge="1"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Hvad betyder det ift. x, y z projekter/arbejdsopgaver?</a:t>
                      </a:r>
                    </a:p>
                    <a:p>
                      <a:pPr marL="0" marR="0" lvl="0" indent="0" algn="l" defTabSz="5143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78344"/>
                  </a:ext>
                </a:extLst>
              </a:tr>
              <a:tr h="520423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Hvordan vil arbejdspladsen støtte tilbageværende medarbejdere?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142902"/>
                  </a:ext>
                </a:extLst>
              </a:tr>
              <a:tr h="520423">
                <a:tc vMerge="1">
                  <a:txBody>
                    <a:bodyPr/>
                    <a:lstStyle/>
                    <a:p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… [Øvrige spørgsmål til den efterfølgende</a:t>
                      </a:r>
                      <a:r>
                        <a:rPr lang="da-DK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fase]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029439"/>
                  </a:ext>
                </a:extLst>
              </a:tr>
              <a:tr h="520423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Øvrige</a:t>
                      </a:r>
                      <a:endParaRPr lang="da-DK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Hvem kan man henvende sig til ved yderlige spørgsmål?</a:t>
                      </a:r>
                      <a:endParaRPr lang="da-DK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098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5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FM Medarbejder og Kompetencestyrelsen">
      <a:dk1>
        <a:srgbClr val="000000"/>
      </a:dk1>
      <a:lt1>
        <a:srgbClr val="FFFFFF"/>
      </a:lt1>
      <a:dk2>
        <a:srgbClr val="79235A"/>
      </a:dk2>
      <a:lt2>
        <a:srgbClr val="F6F6F6"/>
      </a:lt2>
      <a:accent1>
        <a:srgbClr val="3B5463"/>
      </a:accent1>
      <a:accent2>
        <a:srgbClr val="B3E8CA"/>
      </a:accent2>
      <a:accent3>
        <a:srgbClr val="85909A"/>
      </a:accent3>
      <a:accent4>
        <a:srgbClr val="ED5E66"/>
      </a:accent4>
      <a:accent5>
        <a:srgbClr val="91DDFF"/>
      </a:accent5>
      <a:accent6>
        <a:srgbClr val="E0C86B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Græs">
      <a:srgbClr val="00856A"/>
    </a:custClr>
    <a:custClr name="Grøn">
      <a:srgbClr val="00B08C"/>
    </a:custClr>
    <a:custClr name="Lys grøn">
      <a:srgbClr val="B3E8CA"/>
    </a:custClr>
    <a:custClr name="Blå">
      <a:srgbClr val="4E88D3"/>
    </a:custClr>
    <a:custClr name="Lys blå">
      <a:srgbClr val="81B6ED"/>
    </a:custClr>
    <a:custClr name="Himmelblå">
      <a:srgbClr val="3DAFD8"/>
    </a:custClr>
    <a:custClr name="Lys himmelblå">
      <a:srgbClr val="91DD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Trafikrød">
      <a:srgbClr val="C00000"/>
    </a:custClr>
    <a:custClr name="Laks">
      <a:srgbClr val="ED5E66"/>
    </a:custClr>
    <a:custClr name="Rosa">
      <a:srgbClr val="FFC8C8"/>
    </a:custClr>
    <a:custClr name="Lilla">
      <a:srgbClr val="B43877"/>
    </a:custClr>
    <a:custClr name="Lys lilla">
      <a:srgbClr val="DC8AB9"/>
    </a:custClr>
    <a:custClr name="Lys lavendel">
      <a:srgbClr val="C2C0F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ennap">
      <a:srgbClr val="B09400"/>
    </a:custClr>
    <a:custClr name="Lys sennap">
      <a:srgbClr val="E0C86B"/>
    </a:custClr>
    <a:custClr name="Solgul">
      <a:srgbClr val="FAE549"/>
    </a:custClr>
    <a:custClr name="Lys solgul">
      <a:srgbClr val="FFF5C1"/>
    </a:custClr>
    <a:custClr name="Latte">
      <a:srgbClr val="D5C7BA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åblå 1">
      <a:srgbClr val="3B5463"/>
    </a:custClr>
    <a:custClr name="Mørkegrå">
      <a:srgbClr val="676769"/>
    </a:custClr>
    <a:custClr name="Gråblå 2">
      <a:srgbClr val="57707F"/>
    </a:custClr>
    <a:custClr name="Mørk sky">
      <a:srgbClr val="85909A"/>
    </a:custClr>
    <a:custClr name="Gråblå 3">
      <a:srgbClr val="B8CBD6"/>
    </a:custClr>
    <a:custClr name="Grå">
      <a:srgbClr val="DBD9D6"/>
    </a:custClr>
    <a:custClr name="Gråblå 4">
      <a:srgbClr val="EAEFF2"/>
    </a:custClr>
    <a:custClr name="Lys grå">
      <a:srgbClr val="F6F6F6"/>
    </a:custClr>
    <a:custClr name="Color has no name">
      <a:srgbClr val="FFFFFF"/>
    </a:custClr>
    <a:custClr name="Color has no name">
      <a:srgbClr val="FFFFFF"/>
    </a:custClr>
  </a:custClrLst>
  <a:extLst>
    <a:ext uri="{05A4C25C-085E-4340-85A3-A5531E510DB2}">
      <thm15:themeFamily xmlns:thm15="http://schemas.microsoft.com/office/thememl/2012/main" name="1 Økonomistyrelsen 16-9 skabelon DK.potx" id="{B8180851-A6DE-4307-A129-CB01FE5F6666}" vid="{717AFC8C-1E40-4B9B-8C6E-C9A31D361311}"/>
    </a:ext>
  </a:extLst>
</a:theme>
</file>

<file path=ppt/theme/theme2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ppt/theme/theme3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slideVersion":0,"isValidatorEnabled":false,"isLocked":false,"elementsMetadata":[],"slideId":"638373805077241464","enableDocumentContentUpdater":true,"version":"1.12"}]]></TemplafySlideTemplateConfiguration>
</file>

<file path=customXml/item10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6A684F50F9644ADA7186C7FA154E4" ma:contentTypeVersion="19" ma:contentTypeDescription="Create a new document." ma:contentTypeScope="" ma:versionID="512e4806d3313dc0b8e0d4e8c43aab6d">
  <xsd:schema xmlns:xsd="http://www.w3.org/2001/XMLSchema" xmlns:xs="http://www.w3.org/2001/XMLSchema" xmlns:p="http://schemas.microsoft.com/office/2006/metadata/properties" xmlns:ns2="adc6f7d2-2fd4-4c58-add3-50ea831b733c" xmlns:ns3="fe0e463f-46c1-4b5a-aeae-2e65b5901510" targetNamespace="http://schemas.microsoft.com/office/2006/metadata/properties" ma:root="true" ma:fieldsID="f2601e98e476e37259289359d6fa58a2" ns2:_="" ns3:_="">
    <xsd:import namespace="adc6f7d2-2fd4-4c58-add3-50ea831b733c"/>
    <xsd:import namespace="fe0e463f-46c1-4b5a-aeae-2e65b5901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Picture" minOccurs="0"/>
                <xsd:element ref="ns3:Hyperlink" minOccurs="0"/>
                <xsd:element ref="ns3:MediaServiceAutoKeyPoints" minOccurs="0"/>
                <xsd:element ref="ns3:MediaServiceKeyPoint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6f7d2-2fd4-4c58-add3-50ea831b73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463f-46c1-4b5a-aeae-2e65b5901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icture" ma:index="18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" ma:index="19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1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slideVersion":0,"isValidatorEnabled":false,"isLocked":false,"elementsMetadata":[],"slideId":"637934740687903081","enableDocumentContentUpdater":true,"version":"1.12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0,"isValidatorEnabled":false,"isLocked":false,"elementsMetadata":[],"slideId":"638373805077397708","enableDocumentContentUpdater":true,"version":"1.12"}]]></TemplafySlideTemplateConfiguration>
</file>

<file path=customXml/item18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9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TemplateConfiguration><![CDATA[{"slideVersion":0,"isValidatorEnabled":false,"isLocked":false,"elementsMetadata":[],"slideId":"637934740687434259","enableDocumentContentUpdater":true,"version":"1.12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28.xml><?xml version="1.0" encoding="utf-8"?>
<TemplafySlideTemplateConfiguration><![CDATA[{"slideVersion":0,"isValidatorEnabled":false,"isLocked":false,"elementsMetadata":[],"slideId":"638373805077085190","enableDocumentContentUpdater":true,"version":"1.12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30.xml><?xml version="1.0" encoding="utf-8"?>
<TemplafySlideFormConfiguration><![CDATA[{"formFields":[],"formDataEntries":[]}]]></TemplafySlideForm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33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TemplateConfiguration><![CDATA[{"elementsMetadata":[{"type":"shape","id":"eab1be0e-e8b5-42b6-9f19-81f778d0facf","elementConfiguration":{"inheritDimensions":"inheritNone","width":"7.04 cm","height":"1.82 cm","binding":"UserProfile.LogoInsertion.PpLogoName","disableUpdates":false,"type":"image"}},{"type":"shape","id":"2da8da04-3219-47f9-9b3d-665335e851bc","elementConfiguration":{"inheritDimensions":"inheritNone","width":"7.04 cm","height":"1.82 cm","binding":"UserProfile.LogoInsertion.PpLogoName","disableUpdates":false,"type":"image"}},{"type":"shape","id":"e3507aa3-e2f7-4523-a709-55095977d799","elementConfiguration":{"inheritDimensions":"inheritNone","width":"7.04 cm","height":"1.82 cm","binding":"UserProfile.LogoInsertion.PpLogoNameWhite","disableUpdates":false,"type":"image"}},{"type":"shape","id":"bdee7ae2-87bb-4cbb-b715-a7479d216446","elementConfiguration":{"inheritDimensions":"inheritNone","width":"7.04 cm","height":"1.82 cm","binding":"UserProfile.LogoInsertion.PpLogoNameWhite","disableUpdates":false,"type":"image"}},{"type":"shape","id":"dd95f082-a0eb-433d-8dfa-84fb377ad1a3","elementConfiguration":{"inheritDimensions":"inheritNone","width":"7.04 cm","height":"1.82 cm","binding":"UserProfile.LogoInsertion.PpLogoNameWhite","disableUpdates":false,"type":"image"}},{"type":"shape","id":"2bf67d27-5d9c-4c86-a2a1-848ce5717aed","elementConfiguration":{"inheritDimensions":"inheritNone","width":"7.57 cm","height":"1.96 cm","binding":"UserProfile.LogoInsertion.PpLogoName","disableUpdates":false,"type":"image"}},{"type":"shape","id":"21af287c-0d0b-4fdc-a407-8c461c54484b","elementConfiguration":{"inheritDimensions":"inheritNone","width":"7.04 cm","height":"1.82 cm","binding":"UserProfile.LogoInsertion.PpLogoNameWhite","disableUpdates":false,"type":"image"}},{"type":"shape","id":"4117ac56-6d62-4393-89ab-750cf29f4fec","elementConfiguration":{"inheritDimensions":"inheritNone","width":"7.04 cm","height":"1.82 cm","binding":"UserProfile.LogoInsertion.PpLogoNameWhite","disableUpdates":false,"type":"image"}},{"type":"shape","id":"c8bdc58f-fe4a-4f87-bc97-30a4c07961f3","elementConfiguration":{"inheritDimensions":"inheritNone","width":"7.57 cm","height":"1.96 cm","binding":"UserProfile.LogoInsertion.PpLogoNameWhite","disableUpdates":false,"type":"image"}},{"type":"shape","id":"791fa34a-3a92-4d32-a22d-c58def7f2985","elementConfiguration":{"inheritDimensions":"inheritNone","width":"7.04 cm","height":"1.82 cm","binding":"UserProfile.LogoInsertion.PpLogoNameWhite","disableUpdates":false,"type":"image"}},{"type":"shape","id":"4cd8be0a-3d52-498f-930e-0d829ff7d138","elementConfiguration":{"inheritDimensions":"inheritNone","width":"7.04 cm","height":"1.82 cm","binding":"UserProfile.LogoInsertion.PpLogoNameWhite","disableUpdates":false,"type":"image"}}],"transformationConfigurations":[{"colorTheme":"{{UserProfile.Office.ColorTheme}}","originalColorThemeXml":"<a:clrScheme name=\"FM Finansministeriet\" xmlns:a=\"http://schemas.openxmlformats.org/drawingml/2006/main\"><a:dk1><a:srgbClr val=\"000000\" /></a:dk1><a:lt1><a:srgbClr val=\"FFFFFF\" /></a:lt1><a:dk2><a:srgbClr val=\"031D5C\" /></a:dk2><a:lt2><a:srgbClr val=\"F6F6F6\" /></a:lt2><a:accent1><a:srgbClr val=\"3B5463\" /></a:accent1><a:accent2><a:srgbClr val=\"B3E8CA\" /></a:accent2><a:accent3><a:srgbClr val=\"85909A\" /></a:accent3><a:accent4><a:srgbClr val=\"ED5E66\" /></a:accent4><a:accent5><a:srgbClr val=\"91DDFF\" /></a:accent5><a:accent6><a:srgbClr val=\"E0C86B\" /></a:accent6><a:hlink><a:srgbClr val=\"3E72A6\" /></a:hlink><a:folHlink><a:srgbClr val=\"000000\" /></a:folHlink></a:clrScheme>","disableUpdates":false,"type":"colorTheme"},{"language":"{{DocumentLanguage}}","disableUpdates":false,"type":"proofingLanguage"}],"templateName":"","templateDescription":"","enableDocumentContentUpdater":true,"version":"1.12"}]]></TemplafyTemplateConfiguration>
</file>

<file path=customXml/item36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37.xml><?xml version="1.0" encoding="utf-8"?>
<TemplafySlideFormConfiguration><![CDATA[{"formFields":[],"formDataEntries":[]}]]></TemplafySlideFormConfiguration>
</file>

<file path=customXml/item4.xml><?xml version="1.0" encoding="utf-8"?>
<TemplafyFormConfiguration><![CDATA[{"formFields":[],"formDataEntries":[]}]]></TemplafyFormConfiguration>
</file>

<file path=customXml/item5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.xml><?xml version="1.0" encoding="utf-8"?>
<TemplafySlideTemplateConfiguration><![CDATA[{"slideVersion":0,"isValidatorEnabled":false,"isLocked":false,"elementsMetadata":[],"slideId":"637497795436925159","enableDocumentContentUpdater":true,"version":"1.12"}]]></TemplafySlideTemplateConfiguration>
</file>

<file path=customXml/item9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e0e463f-46c1-4b5a-aeae-2e65b5901510" xsi:nil="true"/>
    <Picture xmlns="fe0e463f-46c1-4b5a-aeae-2e65b5901510">
      <Url xsi:nil="true"/>
      <Description xsi:nil="true"/>
    </Picture>
    <Hyperlink xmlns="fe0e463f-46c1-4b5a-aeae-2e65b5901510">
      <Url xsi:nil="true"/>
      <Description xsi:nil="true"/>
    </Hyperlink>
  </documentManagement>
</p:properties>
</file>

<file path=customXml/itemProps1.xml><?xml version="1.0" encoding="utf-8"?>
<ds:datastoreItem xmlns:ds="http://schemas.openxmlformats.org/officeDocument/2006/customXml" ds:itemID="{90CE5B54-C05F-42E0-9200-EFA02BC1F28C}">
  <ds:schemaRefs/>
</ds:datastoreItem>
</file>

<file path=customXml/itemProps10.xml><?xml version="1.0" encoding="utf-8"?>
<ds:datastoreItem xmlns:ds="http://schemas.openxmlformats.org/officeDocument/2006/customXml" ds:itemID="{1A3BB939-4C86-44EF-968A-799C52B7C9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6f7d2-2fd4-4c58-add3-50ea831b733c"/>
    <ds:schemaRef ds:uri="fe0e463f-46c1-4b5a-aeae-2e65b5901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1.xml><?xml version="1.0" encoding="utf-8"?>
<ds:datastoreItem xmlns:ds="http://schemas.openxmlformats.org/officeDocument/2006/customXml" ds:itemID="{C85842AE-517A-439C-A084-E6B67BEAAE63}">
  <ds:schemaRefs/>
</ds:datastoreItem>
</file>

<file path=customXml/itemProps12.xml><?xml version="1.0" encoding="utf-8"?>
<ds:datastoreItem xmlns:ds="http://schemas.openxmlformats.org/officeDocument/2006/customXml" ds:itemID="{E96C307B-22B7-41A5-8050-29E3C5C3C8F6}">
  <ds:schemaRefs/>
</ds:datastoreItem>
</file>

<file path=customXml/itemProps13.xml><?xml version="1.0" encoding="utf-8"?>
<ds:datastoreItem xmlns:ds="http://schemas.openxmlformats.org/officeDocument/2006/customXml" ds:itemID="{3C2E7229-53D3-4951-84A9-9EB22FDC5349}">
  <ds:schemaRefs/>
</ds:datastoreItem>
</file>

<file path=customXml/itemProps14.xml><?xml version="1.0" encoding="utf-8"?>
<ds:datastoreItem xmlns:ds="http://schemas.openxmlformats.org/officeDocument/2006/customXml" ds:itemID="{88E486CF-9AE5-4742-9FA1-85235B2A4913}">
  <ds:schemaRefs/>
</ds:datastoreItem>
</file>

<file path=customXml/itemProps15.xml><?xml version="1.0" encoding="utf-8"?>
<ds:datastoreItem xmlns:ds="http://schemas.openxmlformats.org/officeDocument/2006/customXml" ds:itemID="{54E109B6-C75D-4D37-A7C7-ED323AD0A3C8}">
  <ds:schemaRefs/>
</ds:datastoreItem>
</file>

<file path=customXml/itemProps16.xml><?xml version="1.0" encoding="utf-8"?>
<ds:datastoreItem xmlns:ds="http://schemas.openxmlformats.org/officeDocument/2006/customXml" ds:itemID="{38FA4B4C-8230-4A82-8949-64A2F30E1A35}">
  <ds:schemaRefs/>
</ds:datastoreItem>
</file>

<file path=customXml/itemProps17.xml><?xml version="1.0" encoding="utf-8"?>
<ds:datastoreItem xmlns:ds="http://schemas.openxmlformats.org/officeDocument/2006/customXml" ds:itemID="{1596AB7F-7D4D-433A-A4E2-C38BE6F04543}">
  <ds:schemaRefs/>
</ds:datastoreItem>
</file>

<file path=customXml/itemProps18.xml><?xml version="1.0" encoding="utf-8"?>
<ds:datastoreItem xmlns:ds="http://schemas.openxmlformats.org/officeDocument/2006/customXml" ds:itemID="{7F15EC99-8A9C-4610-AEEB-2C3ED5FF9031}">
  <ds:schemaRefs>
    <ds:schemaRef ds:uri="http://schemas.microsoft.com/sharepoint/v3/contenttype/forms"/>
  </ds:schemaRefs>
</ds:datastoreItem>
</file>

<file path=customXml/itemProps19.xml><?xml version="1.0" encoding="utf-8"?>
<ds:datastoreItem xmlns:ds="http://schemas.openxmlformats.org/officeDocument/2006/customXml" ds:itemID="{3E2787FB-C203-45A1-82A1-312F22650345}">
  <ds:schemaRefs/>
</ds:datastoreItem>
</file>

<file path=customXml/itemProps2.xml><?xml version="1.0" encoding="utf-8"?>
<ds:datastoreItem xmlns:ds="http://schemas.openxmlformats.org/officeDocument/2006/customXml" ds:itemID="{A6416601-3563-4828-B40E-5E9D82536AC1}">
  <ds:schemaRefs/>
</ds:datastoreItem>
</file>

<file path=customXml/itemProps20.xml><?xml version="1.0" encoding="utf-8"?>
<ds:datastoreItem xmlns:ds="http://schemas.openxmlformats.org/officeDocument/2006/customXml" ds:itemID="{DA9C10EA-9755-49C5-92EA-B513E2EF0FC6}">
  <ds:schemaRefs/>
</ds:datastoreItem>
</file>

<file path=customXml/itemProps21.xml><?xml version="1.0" encoding="utf-8"?>
<ds:datastoreItem xmlns:ds="http://schemas.openxmlformats.org/officeDocument/2006/customXml" ds:itemID="{A81AB4A8-BE63-4B7E-8A2C-677E219565FC}">
  <ds:schemaRefs/>
</ds:datastoreItem>
</file>

<file path=customXml/itemProps22.xml><?xml version="1.0" encoding="utf-8"?>
<ds:datastoreItem xmlns:ds="http://schemas.openxmlformats.org/officeDocument/2006/customXml" ds:itemID="{B3E64ABA-9888-42BD-9914-FA035DCD66EC}">
  <ds:schemaRefs/>
</ds:datastoreItem>
</file>

<file path=customXml/itemProps23.xml><?xml version="1.0" encoding="utf-8"?>
<ds:datastoreItem xmlns:ds="http://schemas.openxmlformats.org/officeDocument/2006/customXml" ds:itemID="{6218609B-6163-442E-84D1-BD250A5C0B8D}">
  <ds:schemaRefs/>
</ds:datastoreItem>
</file>

<file path=customXml/itemProps24.xml><?xml version="1.0" encoding="utf-8"?>
<ds:datastoreItem xmlns:ds="http://schemas.openxmlformats.org/officeDocument/2006/customXml" ds:itemID="{46970B10-7051-4280-B164-AE76F4DE86A7}">
  <ds:schemaRefs/>
</ds:datastoreItem>
</file>

<file path=customXml/itemProps25.xml><?xml version="1.0" encoding="utf-8"?>
<ds:datastoreItem xmlns:ds="http://schemas.openxmlformats.org/officeDocument/2006/customXml" ds:itemID="{BD80E9CA-9653-494E-839D-06CD813A8136}">
  <ds:schemaRefs/>
</ds:datastoreItem>
</file>

<file path=customXml/itemProps26.xml><?xml version="1.0" encoding="utf-8"?>
<ds:datastoreItem xmlns:ds="http://schemas.openxmlformats.org/officeDocument/2006/customXml" ds:itemID="{BD73E4E7-C79B-44B9-B73B-E234A9231AB0}">
  <ds:schemaRefs/>
</ds:datastoreItem>
</file>

<file path=customXml/itemProps27.xml><?xml version="1.0" encoding="utf-8"?>
<ds:datastoreItem xmlns:ds="http://schemas.openxmlformats.org/officeDocument/2006/customXml" ds:itemID="{718017C7-E9F5-47E8-BA7B-847FA69EF93F}">
  <ds:schemaRefs/>
</ds:datastoreItem>
</file>

<file path=customXml/itemProps28.xml><?xml version="1.0" encoding="utf-8"?>
<ds:datastoreItem xmlns:ds="http://schemas.openxmlformats.org/officeDocument/2006/customXml" ds:itemID="{1F204723-2935-4FD6-B9FB-97EBD59FBFDF}">
  <ds:schemaRefs/>
</ds:datastoreItem>
</file>

<file path=customXml/itemProps29.xml><?xml version="1.0" encoding="utf-8"?>
<ds:datastoreItem xmlns:ds="http://schemas.openxmlformats.org/officeDocument/2006/customXml" ds:itemID="{304CB331-5E81-4802-9586-6EE01F9F4655}">
  <ds:schemaRefs/>
</ds:datastoreItem>
</file>

<file path=customXml/itemProps3.xml><?xml version="1.0" encoding="utf-8"?>
<ds:datastoreItem xmlns:ds="http://schemas.openxmlformats.org/officeDocument/2006/customXml" ds:itemID="{B0D2A177-ED9D-4E4C-8AA0-B8D5D465443E}">
  <ds:schemaRefs/>
</ds:datastoreItem>
</file>

<file path=customXml/itemProps30.xml><?xml version="1.0" encoding="utf-8"?>
<ds:datastoreItem xmlns:ds="http://schemas.openxmlformats.org/officeDocument/2006/customXml" ds:itemID="{36F9387B-A4DB-45EA-B608-51942C3673EA}">
  <ds:schemaRefs/>
</ds:datastoreItem>
</file>

<file path=customXml/itemProps31.xml><?xml version="1.0" encoding="utf-8"?>
<ds:datastoreItem xmlns:ds="http://schemas.openxmlformats.org/officeDocument/2006/customXml" ds:itemID="{053D2775-4574-4B27-B952-3A51C1FBB5CB}">
  <ds:schemaRefs/>
</ds:datastoreItem>
</file>

<file path=customXml/itemProps32.xml><?xml version="1.0" encoding="utf-8"?>
<ds:datastoreItem xmlns:ds="http://schemas.openxmlformats.org/officeDocument/2006/customXml" ds:itemID="{36238E71-8FD1-4F0F-9F71-2A47803B35EC}">
  <ds:schemaRefs/>
</ds:datastoreItem>
</file>

<file path=customXml/itemProps33.xml><?xml version="1.0" encoding="utf-8"?>
<ds:datastoreItem xmlns:ds="http://schemas.openxmlformats.org/officeDocument/2006/customXml" ds:itemID="{EC90E5C4-B2E4-4D1F-8C20-2CF059E1EFD1}">
  <ds:schemaRefs/>
</ds:datastoreItem>
</file>

<file path=customXml/itemProps34.xml><?xml version="1.0" encoding="utf-8"?>
<ds:datastoreItem xmlns:ds="http://schemas.openxmlformats.org/officeDocument/2006/customXml" ds:itemID="{F57D919A-FA59-4884-9683-3332E5C9917F}">
  <ds:schemaRefs/>
</ds:datastoreItem>
</file>

<file path=customXml/itemProps35.xml><?xml version="1.0" encoding="utf-8"?>
<ds:datastoreItem xmlns:ds="http://schemas.openxmlformats.org/officeDocument/2006/customXml" ds:itemID="{6E140973-3D96-4A92-8EC7-CC6FA41BAD8C}">
  <ds:schemaRefs/>
</ds:datastoreItem>
</file>

<file path=customXml/itemProps36.xml><?xml version="1.0" encoding="utf-8"?>
<ds:datastoreItem xmlns:ds="http://schemas.openxmlformats.org/officeDocument/2006/customXml" ds:itemID="{CFF63EB1-AE74-4145-8036-28AA8963C143}">
  <ds:schemaRefs/>
</ds:datastoreItem>
</file>

<file path=customXml/itemProps37.xml><?xml version="1.0" encoding="utf-8"?>
<ds:datastoreItem xmlns:ds="http://schemas.openxmlformats.org/officeDocument/2006/customXml" ds:itemID="{3ABA1B71-1AA3-46A3-B484-2738DFAA0C6D}">
  <ds:schemaRefs/>
</ds:datastoreItem>
</file>

<file path=customXml/itemProps4.xml><?xml version="1.0" encoding="utf-8"?>
<ds:datastoreItem xmlns:ds="http://schemas.openxmlformats.org/officeDocument/2006/customXml" ds:itemID="{0C34115A-0B87-43D4-AC3C-8C1ACA794FAD}">
  <ds:schemaRefs/>
</ds:datastoreItem>
</file>

<file path=customXml/itemProps5.xml><?xml version="1.0" encoding="utf-8"?>
<ds:datastoreItem xmlns:ds="http://schemas.openxmlformats.org/officeDocument/2006/customXml" ds:itemID="{8711E2B0-4E2F-4904-9147-4131B07CF2D0}">
  <ds:schemaRefs/>
</ds:datastoreItem>
</file>

<file path=customXml/itemProps6.xml><?xml version="1.0" encoding="utf-8"?>
<ds:datastoreItem xmlns:ds="http://schemas.openxmlformats.org/officeDocument/2006/customXml" ds:itemID="{E7C9C034-6EA9-4A3B-B96D-3A234B0213CB}">
  <ds:schemaRefs/>
</ds:datastoreItem>
</file>

<file path=customXml/itemProps7.xml><?xml version="1.0" encoding="utf-8"?>
<ds:datastoreItem xmlns:ds="http://schemas.openxmlformats.org/officeDocument/2006/customXml" ds:itemID="{29DA8EE3-7907-41AF-AF60-39E525F350C0}">
  <ds:schemaRefs/>
</ds:datastoreItem>
</file>

<file path=customXml/itemProps8.xml><?xml version="1.0" encoding="utf-8"?>
<ds:datastoreItem xmlns:ds="http://schemas.openxmlformats.org/officeDocument/2006/customXml" ds:itemID="{F2132BF0-BB2F-48F3-AC61-C0DCB71B4B4B}">
  <ds:schemaRefs/>
</ds:datastoreItem>
</file>

<file path=customXml/itemProps9.xml><?xml version="1.0" encoding="utf-8"?>
<ds:datastoreItem xmlns:ds="http://schemas.openxmlformats.org/officeDocument/2006/customXml" ds:itemID="{1CA50150-A18D-4D12-B21E-29058A5BB23B}">
  <ds:schemaRefs>
    <ds:schemaRef ds:uri="http://purl.org/dc/elements/1.1/"/>
    <ds:schemaRef ds:uri="http://schemas.microsoft.com/office/2006/metadata/properties"/>
    <ds:schemaRef ds:uri="fe0e463f-46c1-4b5a-aeae-2e65b590151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adc6f7d2-2fd4-4c58-add3-50ea831b73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 præsentation</Template>
  <TotalTime>552</TotalTime>
  <Words>614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Cambria</vt:lpstr>
      <vt:lpstr>Symbol</vt:lpstr>
      <vt:lpstr>Blank</vt:lpstr>
      <vt:lpstr>Skabelon: FAQ – Spørgsmål og svar ved en personaletilpasning  </vt:lpstr>
      <vt:lpstr>Skabelon: FAQ – Spørgsmål og svar ved en påtænkt personaletilpasning  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Anja Chanett Dahl</dc:creator>
  <cp:lastModifiedBy>Mads Møller-Andersen</cp:lastModifiedBy>
  <cp:revision>76</cp:revision>
  <dcterms:created xsi:type="dcterms:W3CDTF">2024-05-03T12:00:54Z</dcterms:created>
  <dcterms:modified xsi:type="dcterms:W3CDTF">2024-05-30T10:01:11Z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2020-12-17T12:31:42.5188744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  <property fmtid="{D5CDD505-2E9C-101B-9397-08002B2CF9AE}" pid="7" name="TemplafyTenantId">
    <vt:lpwstr>finansministeriet</vt:lpwstr>
  </property>
  <property fmtid="{D5CDD505-2E9C-101B-9397-08002B2CF9AE}" pid="8" name="TemplafyTemplateId">
    <vt:lpwstr>638355537486178014</vt:lpwstr>
  </property>
  <property fmtid="{D5CDD505-2E9C-101B-9397-08002B2CF9AE}" pid="9" name="TemplafyUserProfileId">
    <vt:lpwstr>638212891661378830</vt:lpwstr>
  </property>
</Properties>
</file>