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4" r:id="rId2"/>
    <p:sldId id="265" r:id="rId3"/>
    <p:sldId id="266" r:id="rId4"/>
    <p:sldId id="279" r:id="rId5"/>
    <p:sldId id="271" r:id="rId6"/>
    <p:sldId id="272" r:id="rId7"/>
    <p:sldId id="280" r:id="rId8"/>
    <p:sldId id="273" r:id="rId9"/>
    <p:sldId id="274" r:id="rId10"/>
    <p:sldId id="275" r:id="rId11"/>
    <p:sldId id="284" r:id="rId12"/>
    <p:sldId id="277" r:id="rId13"/>
    <p:sldId id="278" r:id="rId14"/>
  </p:sldIdLst>
  <p:sldSz cx="12192000" cy="6858000"/>
  <p:notesSz cx="6808788" cy="9940925"/>
  <p:embeddedFontLst>
    <p:embeddedFont>
      <p:font typeface="Academy Sans Office" panose="020B0503030000000000" pitchFamily="34" charset="0"/>
      <p:regular r:id="rId17"/>
      <p:bold r:id="rId18"/>
      <p:italic r:id="rId19"/>
      <p:boldItalic r:id="rId20"/>
    </p:embeddedFont>
    <p:embeddedFont>
      <p:font typeface="Academy Sans Office Light" panose="020B0403030000000000" pitchFamily="34" charset="0"/>
      <p:regular r:id="rId21"/>
    </p:embeddedFont>
    <p:embeddedFont>
      <p:font typeface="Academy Sans Office Extrabold" panose="020B0903030000000000" pitchFamily="34" charset="0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milla Juul Heding Wehowsky" initials="CJHW" lastIdx="5" clrIdx="0">
    <p:extLst>
      <p:ext uri="{19B8F6BF-5375-455C-9EA6-DF929625EA0E}">
        <p15:presenceInfo xmlns:p15="http://schemas.microsoft.com/office/powerpoint/2012/main" userId="S-1-5-21-2100284113-1573851820-878952375-251335" providerId="AD"/>
      </p:ext>
    </p:extLst>
  </p:cmAuthor>
  <p:cmAuthor id="2" name="Christiane Stelling" initials="CS" lastIdx="10" clrIdx="1">
    <p:extLst>
      <p:ext uri="{19B8F6BF-5375-455C-9EA6-DF929625EA0E}">
        <p15:presenceInfo xmlns:p15="http://schemas.microsoft.com/office/powerpoint/2012/main" userId="S-1-5-21-2100284113-1573851820-878952375-300167" providerId="AD"/>
      </p:ext>
    </p:extLst>
  </p:cmAuthor>
  <p:cmAuthor id="3" name="Lena Gammelgaard Haxthausen" initials="LGH" lastIdx="4" clrIdx="2">
    <p:extLst>
      <p:ext uri="{19B8F6BF-5375-455C-9EA6-DF929625EA0E}">
        <p15:presenceInfo xmlns:p15="http://schemas.microsoft.com/office/powerpoint/2012/main" userId="S::lgh@skm.dk::0c232ade-ba2a-48ff-9b55-c32b7acb40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emlayou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llemlayout 2 - Marker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llemlayout 2 - Markerin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llemlayout 2 - Markerin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88523" autoAdjust="0"/>
  </p:normalViewPr>
  <p:slideViewPr>
    <p:cSldViewPr snapToGrid="0" showGuides="1">
      <p:cViewPr varScale="1">
        <p:scale>
          <a:sx n="107" d="100"/>
          <a:sy n="107" d="100"/>
        </p:scale>
        <p:origin x="558" y="102"/>
      </p:cViewPr>
      <p:guideLst>
        <p:guide orient="horz" pos="82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2" d="100"/>
          <a:sy n="122" d="100"/>
        </p:scale>
        <p:origin x="4932" y="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1386E511-D742-4EFE-90B5-C9FC42762E0F}" type="datetimeFigureOut">
              <a:rPr lang="en-GB" smtClean="0"/>
              <a:pPr/>
              <a:t>23/11/2021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A16CFAD1-D197-4A88-B173-A6412E995EE5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598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589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636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431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865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038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910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325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451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582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189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059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813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1CBA8C2-5FDD-4C6C-A1AF-9BABA75E41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</p:spPr>
        <p:txBody>
          <a:bodyPr lIns="5914800" tIns="648000" anchor="ctr" anchorCtr="0"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for at tilføje baggrundsbillede eller grafik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65CBFB77-1EFA-40BD-9626-B9C2C352BBCD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540000" y="3895778"/>
            <a:ext cx="11109600" cy="2306584"/>
          </a:xfrm>
          <a:custGeom>
            <a:avLst/>
            <a:gdLst>
              <a:gd name="connsiteX0" fmla="*/ 1157038 w 11109600"/>
              <a:gd name="connsiteY0" fmla="*/ 1154059 h 2306584"/>
              <a:gd name="connsiteX1" fmla="*/ 2314325 w 11109600"/>
              <a:gd name="connsiteY1" fmla="*/ 2306584 h 2306584"/>
              <a:gd name="connsiteX2" fmla="*/ 1928563 w 11109600"/>
              <a:gd name="connsiteY2" fmla="*/ 2306584 h 2306584"/>
              <a:gd name="connsiteX3" fmla="*/ 1157038 w 11109600"/>
              <a:gd name="connsiteY3" fmla="*/ 1538234 h 2306584"/>
              <a:gd name="connsiteX4" fmla="*/ 385513 w 11109600"/>
              <a:gd name="connsiteY4" fmla="*/ 2306584 h 2306584"/>
              <a:gd name="connsiteX5" fmla="*/ 5778 w 11109600"/>
              <a:gd name="connsiteY5" fmla="*/ 2306584 h 2306584"/>
              <a:gd name="connsiteX6" fmla="*/ 0 w 11109600"/>
              <a:gd name="connsiteY6" fmla="*/ 2306584 h 2306584"/>
              <a:gd name="connsiteX7" fmla="*/ 0 w 11109600"/>
              <a:gd name="connsiteY7" fmla="*/ 2304116 h 2306584"/>
              <a:gd name="connsiteX8" fmla="*/ 23270 w 11109600"/>
              <a:gd name="connsiteY8" fmla="*/ 2074363 h 2306584"/>
              <a:gd name="connsiteX9" fmla="*/ 1157038 w 11109600"/>
              <a:gd name="connsiteY9" fmla="*/ 1154059 h 2306584"/>
              <a:gd name="connsiteX10" fmla="*/ 11109600 w 11109600"/>
              <a:gd name="connsiteY10" fmla="*/ 0 h 2306584"/>
              <a:gd name="connsiteX11" fmla="*/ 11109600 w 11109600"/>
              <a:gd name="connsiteY11" fmla="*/ 384439 h 2306584"/>
              <a:gd name="connsiteX12" fmla="*/ 11031756 w 11109600"/>
              <a:gd name="connsiteY12" fmla="*/ 388353 h 2306584"/>
              <a:gd name="connsiteX13" fmla="*/ 10339138 w 11109600"/>
              <a:gd name="connsiteY13" fmla="*/ 1153265 h 2306584"/>
              <a:gd name="connsiteX14" fmla="*/ 11031756 w 11109600"/>
              <a:gd name="connsiteY14" fmla="*/ 1918177 h 2306584"/>
              <a:gd name="connsiteX15" fmla="*/ 11109600 w 11109600"/>
              <a:gd name="connsiteY15" fmla="*/ 1922092 h 2306584"/>
              <a:gd name="connsiteX16" fmla="*/ 11109600 w 11109600"/>
              <a:gd name="connsiteY16" fmla="*/ 2306531 h 2306584"/>
              <a:gd name="connsiteX17" fmla="*/ 10992367 w 11109600"/>
              <a:gd name="connsiteY17" fmla="*/ 2300628 h 2306584"/>
              <a:gd name="connsiteX18" fmla="*/ 9953375 w 11109600"/>
              <a:gd name="connsiteY18" fmla="*/ 1153265 h 2306584"/>
              <a:gd name="connsiteX19" fmla="*/ 10992367 w 11109600"/>
              <a:gd name="connsiteY19" fmla="*/ 5894 h 230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109600" h="2306584">
                <a:moveTo>
                  <a:pt x="1157038" y="1154059"/>
                </a:moveTo>
                <a:cubicBezTo>
                  <a:pt x="1796007" y="1154059"/>
                  <a:pt x="2314325" y="1670245"/>
                  <a:pt x="2314325" y="2306584"/>
                </a:cubicBezTo>
                <a:cubicBezTo>
                  <a:pt x="1928563" y="2306584"/>
                  <a:pt x="1928563" y="2306584"/>
                  <a:pt x="1928563" y="2306584"/>
                </a:cubicBezTo>
                <a:cubicBezTo>
                  <a:pt x="1928563" y="1882095"/>
                  <a:pt x="1583282" y="1538234"/>
                  <a:pt x="1157038" y="1538234"/>
                </a:cubicBezTo>
                <a:cubicBezTo>
                  <a:pt x="730794" y="1538234"/>
                  <a:pt x="385513" y="1882095"/>
                  <a:pt x="385513" y="2306584"/>
                </a:cubicBezTo>
                <a:cubicBezTo>
                  <a:pt x="96191" y="2306584"/>
                  <a:pt x="23860" y="2306584"/>
                  <a:pt x="5778" y="2306584"/>
                </a:cubicBezTo>
                <a:lnTo>
                  <a:pt x="0" y="2306584"/>
                </a:lnTo>
                <a:lnTo>
                  <a:pt x="0" y="2304116"/>
                </a:lnTo>
                <a:lnTo>
                  <a:pt x="23270" y="2074363"/>
                </a:lnTo>
                <a:cubicBezTo>
                  <a:pt x="131215" y="1549264"/>
                  <a:pt x="597940" y="1154059"/>
                  <a:pt x="1157038" y="1154059"/>
                </a:cubicBezTo>
                <a:close/>
                <a:moveTo>
                  <a:pt x="11109600" y="0"/>
                </a:moveTo>
                <a:lnTo>
                  <a:pt x="11109600" y="384439"/>
                </a:lnTo>
                <a:lnTo>
                  <a:pt x="11031756" y="388353"/>
                </a:lnTo>
                <a:cubicBezTo>
                  <a:pt x="10642608" y="427713"/>
                  <a:pt x="10339138" y="755032"/>
                  <a:pt x="10339138" y="1153265"/>
                </a:cubicBezTo>
                <a:cubicBezTo>
                  <a:pt x="10339138" y="1551498"/>
                  <a:pt x="10642608" y="1878818"/>
                  <a:pt x="11031756" y="1918177"/>
                </a:cubicBezTo>
                <a:lnTo>
                  <a:pt x="11109600" y="1922092"/>
                </a:lnTo>
                <a:lnTo>
                  <a:pt x="11109600" y="2306531"/>
                </a:lnTo>
                <a:lnTo>
                  <a:pt x="10992367" y="2300628"/>
                </a:lnTo>
                <a:cubicBezTo>
                  <a:pt x="10408929" y="2241547"/>
                  <a:pt x="9953375" y="1750245"/>
                  <a:pt x="9953375" y="1153265"/>
                </a:cubicBezTo>
                <a:cubicBezTo>
                  <a:pt x="9953375" y="555544"/>
                  <a:pt x="10408929" y="64891"/>
                  <a:pt x="10992367" y="5894"/>
                </a:cubicBezTo>
                <a:close/>
              </a:path>
            </a:pathLst>
          </a:custGeom>
          <a:solidFill>
            <a:srgbClr val="F39678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749" y="1394807"/>
            <a:ext cx="7286727" cy="2068025"/>
          </a:xfrm>
        </p:spPr>
        <p:txBody>
          <a:bodyPr anchor="b">
            <a:normAutofit/>
          </a:bodyPr>
          <a:lstStyle>
            <a:lvl1pPr algn="l">
              <a:lnSpc>
                <a:spcPct val="86000"/>
              </a:lnSpc>
              <a:defRPr sz="52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9750" y="3714750"/>
            <a:ext cx="5375276" cy="84582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/>
            </a:lvl2pPr>
            <a:lvl3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000"/>
            </a:lvl3pPr>
            <a:lvl4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000"/>
            </a:lvl4pPr>
            <a:lvl5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000"/>
            </a:lvl5pPr>
            <a:lvl6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000"/>
            </a:lvl6pPr>
            <a:lvl7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000"/>
            </a:lvl7pPr>
            <a:lvl8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000"/>
            </a:lvl8pPr>
            <a:lvl9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Klik for at tilføje underoverskrift i flere linjer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50808B-E263-4FBC-9570-DFE480C0F8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86737" y="293147"/>
            <a:ext cx="1912938" cy="16573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9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900" baseline="0"/>
            </a:lvl2pPr>
            <a:lvl3pPr marL="0" indent="0">
              <a:spcBef>
                <a:spcPts val="0"/>
              </a:spcBef>
              <a:buFontTx/>
              <a:buNone/>
              <a:defRPr sz="900" baseline="0"/>
            </a:lvl3pPr>
            <a:lvl4pPr>
              <a:spcBef>
                <a:spcPts val="0"/>
              </a:spcBef>
              <a:buFontTx/>
              <a:buNone/>
              <a:defRPr sz="900" baseline="0"/>
            </a:lvl4pPr>
            <a:lvl5pPr>
              <a:spcBef>
                <a:spcPts val="0"/>
              </a:spcBef>
              <a:buFontTx/>
              <a:buNone/>
              <a:defRPr sz="900" b="0" baseline="0"/>
            </a:lvl5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48790F6-CFD6-41BF-996C-6434B29FA7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86737" y="458876"/>
            <a:ext cx="1912938" cy="188824"/>
          </a:xfrm>
        </p:spPr>
        <p:txBody>
          <a:bodyPr/>
          <a:lstStyle>
            <a:lvl1pPr marL="0" indent="0">
              <a:buNone/>
              <a:defRPr sz="900" baseline="0">
                <a:solidFill>
                  <a:schemeClr val="tx1"/>
                </a:solidFill>
              </a:defRPr>
            </a:lvl1pPr>
            <a:lvl2pPr marL="0" indent="0">
              <a:buNone/>
              <a:defRPr sz="900" baseline="0">
                <a:solidFill>
                  <a:schemeClr val="accent4"/>
                </a:solidFill>
              </a:defRPr>
            </a:lvl2pPr>
            <a:lvl3pPr marL="0" indent="0">
              <a:buNone/>
              <a:defRPr sz="900" baseline="0">
                <a:solidFill>
                  <a:schemeClr val="accent4"/>
                </a:solidFill>
              </a:defRPr>
            </a:lvl3pPr>
            <a:lvl4pPr>
              <a:buNone/>
              <a:defRPr sz="900" baseline="0">
                <a:solidFill>
                  <a:schemeClr val="accent4"/>
                </a:solidFill>
              </a:defRPr>
            </a:lvl4pPr>
            <a:lvl5pPr>
              <a:buNone/>
              <a:defRPr sz="900" b="0" baseline="0">
                <a:solidFill>
                  <a:schemeClr val="accent4"/>
                </a:solidFill>
              </a:defRPr>
            </a:lvl5pPr>
          </a:lstStyle>
          <a:p>
            <a:pPr lvl="0"/>
            <a:r>
              <a:rPr lang="da-DK" dirty="0"/>
              <a:t>Klik for at tilføje titel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97343A0-2427-49D0-86FF-278091551D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99675" y="293146"/>
            <a:ext cx="1550988" cy="165730"/>
          </a:xfrm>
        </p:spPr>
        <p:txBody>
          <a:bodyPr anchor="t" anchorCtr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5938ABFD-E1CA-4E12-AB5D-317201AF4F20}" type="datetime2">
              <a:rPr lang="da-DK" smtClean="0"/>
              <a:t>23. november 2021</a:t>
            </a:fld>
            <a:endParaRPr lang="da-DK" dirty="0"/>
          </a:p>
        </p:txBody>
      </p:sp>
      <p:sp>
        <p:nvSpPr>
          <p:cNvPr id="26" name="Footer Placeholder 3">
            <a:extLst>
              <a:ext uri="{FF2B5EF4-FFF2-40B4-BE49-F238E27FC236}">
                <a16:creationId xmlns:a16="http://schemas.microsoft.com/office/drawing/2014/main" id="{BC8A0B44-7BEC-4535-AD60-7EC23794D93A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Indsæt præsentationens titel via Sidefod</a:t>
            </a:r>
          </a:p>
        </p:txBody>
      </p: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EF8ABEC4-FE86-479C-9494-A3482DA451EB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0" y="6861600"/>
            <a:ext cx="0" cy="0"/>
          </a:xfrm>
          <a:noFill/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9" name="Pladsholder til tekst 18">
            <a:extLst>
              <a:ext uri="{FF2B5EF4-FFF2-40B4-BE49-F238E27FC236}">
                <a16:creationId xmlns:a16="http://schemas.microsoft.com/office/drawing/2014/main" id="{0331C7BF-B37F-48D2-A3A2-605F52BB8F4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0000" y="234000"/>
            <a:ext cx="1857600" cy="511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 marL="216000" indent="0">
              <a:buNone/>
              <a:defRPr sz="100"/>
            </a:lvl2pPr>
            <a:lvl3pPr marL="432000" indent="0">
              <a:buNone/>
              <a:defRPr sz="100"/>
            </a:lvl3pPr>
            <a:lvl4pPr>
              <a:buNone/>
              <a:defRPr sz="100"/>
            </a:lvl4pPr>
            <a:lvl5pPr>
              <a:buNone/>
              <a:defRPr sz="100"/>
            </a:lvl5pPr>
          </a:lstStyle>
          <a:p>
            <a:pPr lvl="0"/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691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´Tre spalter (tekst/bille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591138"/>
            <a:ext cx="7288213" cy="89829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  <a:endParaRPr lang="da-DK" noProof="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10C78A-23C9-4426-9672-56EAFB0CECFC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539750" y="1053909"/>
            <a:ext cx="7288214" cy="435525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tilføje underoverskrift i en linje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539749" y="1818000"/>
            <a:ext cx="3463925" cy="428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4362450" y="1871663"/>
            <a:ext cx="3463200" cy="4229100"/>
          </a:xfrm>
          <a:solidFill>
            <a:schemeClr val="bg2"/>
          </a:solidFill>
        </p:spPr>
        <p:txBody>
          <a:bodyPr lIns="360000" tIns="900000" rIns="360000" anchor="ctr" anchorCtr="0"/>
          <a:lstStyle>
            <a:lvl1pPr marL="0" indent="0" algn="ctr">
              <a:buNone/>
              <a:defRPr sz="1500"/>
            </a:lvl1pPr>
          </a:lstStyle>
          <a:p>
            <a:r>
              <a:rPr lang="da-DK" noProof="0" dirty="0"/>
              <a:t>Klik på ikonet for at tilføje billede eller grafik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02E80B0-27A7-4F1F-8447-70F659FCD3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86737" y="1871663"/>
            <a:ext cx="3463926" cy="4229100"/>
          </a:xfrm>
          <a:solidFill>
            <a:schemeClr val="bg2"/>
          </a:solidFill>
        </p:spPr>
        <p:txBody>
          <a:bodyPr lIns="360000" tIns="900000" rIns="360000" anchor="ctr" anchorCtr="0"/>
          <a:lstStyle>
            <a:lvl1pPr marL="0" marR="0" indent="0" algn="ctr" defTabSz="914400" rtl="0" eaLnBrk="1" fontAlgn="auto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på ikonet for at tilføje billede eller grafik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2E72B64-D55D-4FBA-AB42-4C2CA5D3CF6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96569FD-F097-4CDE-A430-D342A29EC122}" type="datetime2">
              <a:rPr lang="da-DK" smtClean="0"/>
              <a:t>23. november 2021</a:t>
            </a:fld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3765-6ADF-4B65-9AFB-C50473B973C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a-DK" dirty="0"/>
              <a:t>Indsæt præsentationens titel via Sidefod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59E3BFE-B339-4298-976D-1CB2ABBC25E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69903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spalter (tekst/grafer etc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591138"/>
            <a:ext cx="7288213" cy="89829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  <a:endParaRPr lang="da-DK" noProof="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10C78A-23C9-4426-9672-56EAFB0CECFC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539750" y="1053909"/>
            <a:ext cx="7288213" cy="435525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tilføje underoverskrift i en linje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539750" y="1818000"/>
            <a:ext cx="3463925" cy="428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 eller klik på tabel-/graf-/SmartArt- eller video-ikon for at indsætte objekt. For at indsætte billede, skift til layout: Tre spalter (tekst/billede)</a:t>
            </a:r>
            <a:endParaRPr lang="da-DK" noProof="0" dirty="0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7583199B-5647-449E-90B4-9FCBFAD8924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362450" y="1818000"/>
            <a:ext cx="3463200" cy="428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 eller klik på tabel-/graf-/SmartArt- eller video-ikon for at indsætte objekt. For at indsætte billede, skift til layout: Tre spalter (tekst/billede)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76EEC813-1AA2-40B5-98B4-D25FA0A0A65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186737" y="1818000"/>
            <a:ext cx="3463926" cy="428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 eller klik på tabel-/graf-/SmartArt- eller video-ikon for at indsætte objekt. For at indsætte billede, skift til layout: Tre spalter (tekst/billede)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2E72B64-D55D-4FBA-AB42-4C2CA5D3CF6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ABB5B82-2F5E-46F8-9035-694038B8D69F}" type="datetime2">
              <a:rPr lang="da-DK" smtClean="0"/>
              <a:t>23. november 2021</a:t>
            </a:fld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3765-6ADF-4B65-9AFB-C50473B973C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a-DK" dirty="0"/>
              <a:t>Indsæt præsentationens titel via Sidefod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59E3BFE-B339-4298-976D-1CB2ABBC25E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5862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spalter (tekst/bille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591138"/>
            <a:ext cx="7288213" cy="89829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  <a:endParaRPr lang="da-DK" noProof="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10C78A-23C9-4426-9672-56EAFB0CECFC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539750" y="1053909"/>
            <a:ext cx="7288214" cy="435525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tilføje underoverskrift i en linje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539750" y="1818000"/>
            <a:ext cx="2505600" cy="428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7583199B-5647-449E-90B4-9FCBFAD8924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78560" y="1818000"/>
            <a:ext cx="2504917" cy="428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20DCD1B-1F5E-4F5B-9B82-1C62ABAB80C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09949" y="1871663"/>
            <a:ext cx="2505076" cy="4229100"/>
          </a:xfrm>
          <a:solidFill>
            <a:schemeClr val="bg2"/>
          </a:solidFill>
        </p:spPr>
        <p:txBody>
          <a:bodyPr tIns="900000" anchor="ctr" anchorCtr="0"/>
          <a:lstStyle>
            <a:lvl1pPr marL="0" indent="0" algn="ctr">
              <a:buNone/>
              <a:defRPr sz="1500"/>
            </a:lvl1pPr>
          </a:lstStyle>
          <a:p>
            <a:r>
              <a:rPr lang="da-DK" noProof="0" dirty="0"/>
              <a:t>Klik på ikonet for at tilføje  billede eller grafik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9A6F2E00-4ACC-4306-80E9-3676A532814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148235" y="1871663"/>
            <a:ext cx="2502428" cy="4229100"/>
          </a:xfrm>
          <a:solidFill>
            <a:schemeClr val="bg2"/>
          </a:solidFill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noProof="0" dirty="0"/>
              <a:t>Klik på ikonet for at tilføje  billede eller grafik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2E72B64-D55D-4FBA-AB42-4C2CA5D3CF6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B4C8E99-7F55-4BE1-BFF3-D054114D70F2}" type="datetime2">
              <a:rPr lang="da-DK" smtClean="0"/>
              <a:t>23. november 2021</a:t>
            </a:fld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3765-6ADF-4B65-9AFB-C50473B973C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a-DK" dirty="0"/>
              <a:t>Indsæt præsentationens titel via Sidefod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59E3BFE-B339-4298-976D-1CB2ABBC25E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55790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spalter (tekst/grafer etc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591138"/>
            <a:ext cx="7288213" cy="89829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  <a:endParaRPr lang="da-DK" noProof="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10C78A-23C9-4426-9672-56EAFB0CECFC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539750" y="1053909"/>
            <a:ext cx="7288214" cy="435525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tilføje underoverskrift i en linje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539750" y="1818000"/>
            <a:ext cx="2505600" cy="4284000"/>
          </a:xfrm>
        </p:spPr>
        <p:txBody>
          <a:bodyPr/>
          <a:lstStyle>
            <a:lvl1pPr marL="216000" marR="0" indent="-216000" algn="l" defTabSz="914400" rtl="0" eaLnBrk="1" fontAlgn="auto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16000" marR="0" lvl="0" indent="-216000" algn="l" defTabSz="914400" rtl="0" eaLnBrk="1" fontAlgn="auto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dirty="0"/>
              <a:t>Klik for at tilføje tekst eller klik på tabel-/graf-/SmartArt- eller video-ikon for at indsætte objekt. For at indsætte billede, skift til layout: Fire spalter (tekst/billede)</a:t>
            </a:r>
          </a:p>
          <a:p>
            <a:pPr lvl="0"/>
            <a:endParaRPr lang="da-DK" noProof="0" dirty="0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7583199B-5647-449E-90B4-9FCBFAD8924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409949" y="1818000"/>
            <a:ext cx="2505076" cy="428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 eller klik på tabel-/graf-/SmartArt- eller video-ikon for at indsætte objekt. For at indsætte billede, skift til layout: Fire spalter (tekst/billede)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76EEC813-1AA2-40B5-98B4-D25FA0A0A65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278400" y="1818000"/>
            <a:ext cx="2505600" cy="4284000"/>
          </a:xfrm>
        </p:spPr>
        <p:txBody>
          <a:bodyPr/>
          <a:lstStyle>
            <a:lvl1pPr marL="216000" marR="0" indent="-216000" algn="l" defTabSz="914400" rtl="0" eaLnBrk="1" fontAlgn="auto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16000" marR="0" lvl="0" indent="-216000" algn="l" defTabSz="914400" rtl="0" eaLnBrk="1" fontAlgn="auto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dirty="0"/>
              <a:t>Klik for at tilføje tekst eller klik på tabel-/graf-/SmartArt- eller video-ikon for at indsætte objekt. For at indsætte billede, skift til layout: Fire spalter (tekst/billede)</a:t>
            </a:r>
          </a:p>
          <a:p>
            <a:pPr lvl="0"/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05244590-E9D2-4C41-904B-948D1D430681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143999" y="1818000"/>
            <a:ext cx="2506664" cy="4284000"/>
          </a:xfrm>
        </p:spPr>
        <p:txBody>
          <a:bodyPr/>
          <a:lstStyle>
            <a:lvl1pPr marL="216000" marR="0" indent="-216000" algn="l" defTabSz="914400" rtl="0" eaLnBrk="1" fontAlgn="auto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16000" marR="0" lvl="0" indent="-216000" algn="l" defTabSz="914400" rtl="0" eaLnBrk="1" fontAlgn="auto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dirty="0"/>
              <a:t>Klik for at tilføje tekst eller klik på tabel-/graf-/SmartArt- eller video-ikon for at indsætte objekt. For at indsætte billede, skift til layout: Fire spalter (tekst/billede)</a:t>
            </a:r>
          </a:p>
          <a:p>
            <a:pPr lvl="0"/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2E72B64-D55D-4FBA-AB42-4C2CA5D3CF6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F2322F3-84CA-4C93-AEAB-0A0EB63398C0}" type="datetime2">
              <a:rPr lang="da-DK" smtClean="0"/>
              <a:t>23. november 2021</a:t>
            </a:fld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3765-6ADF-4B65-9AFB-C50473B973C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a-DK" dirty="0"/>
              <a:t>Indsæt præsentationens titel via Sidefod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59E3BFE-B339-4298-976D-1CB2ABBC25E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16326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vandret (tekst/bille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591138"/>
            <a:ext cx="7288213" cy="89829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  <a:endParaRPr lang="da-DK" noProof="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10C78A-23C9-4426-9672-56EAFB0CECFC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539750" y="1053909"/>
            <a:ext cx="7288214" cy="435525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tilføje underoverskrift i en linje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D6E677-EECA-480F-ADE2-F0FCF30478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9750" y="1818000"/>
            <a:ext cx="7288213" cy="281528"/>
          </a:xfrm>
        </p:spPr>
        <p:txBody>
          <a:bodyPr/>
          <a:lstStyle>
            <a:lvl1pPr marL="0" indent="0">
              <a:buNone/>
              <a:defRPr sz="1500" b="1"/>
            </a:lvl1pPr>
            <a:lvl2pPr marL="0" indent="0">
              <a:buNone/>
              <a:defRPr sz="1500" b="1"/>
            </a:lvl2pPr>
            <a:lvl3pPr marL="0" indent="0">
              <a:buNone/>
              <a:defRPr sz="1500" b="1"/>
            </a:lvl3pPr>
            <a:lvl4pPr>
              <a:buNone/>
              <a:defRPr sz="1500" b="1"/>
            </a:lvl4pPr>
            <a:lvl5pPr>
              <a:buNone/>
              <a:defRPr sz="1500" b="1"/>
            </a:lvl5pPr>
          </a:lstStyle>
          <a:p>
            <a:pPr lvl="0"/>
            <a:r>
              <a:rPr lang="da-DK" dirty="0"/>
              <a:t>Klik for at tilføje overskrift i en linje 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539749" y="2127600"/>
            <a:ext cx="7288213" cy="172619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644B7F-9548-4E80-88EF-1FF0DA0DF7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9750" y="4062920"/>
            <a:ext cx="7288213" cy="280800"/>
          </a:xfrm>
        </p:spPr>
        <p:txBody>
          <a:bodyPr/>
          <a:lstStyle>
            <a:lvl1pPr marL="0" indent="0">
              <a:buNone/>
              <a:defRPr sz="1500" b="1"/>
            </a:lvl1pPr>
            <a:lvl2pPr marL="0" indent="0">
              <a:buNone/>
              <a:defRPr sz="1500" b="1"/>
            </a:lvl2pPr>
            <a:lvl3pPr marL="0" indent="0">
              <a:buNone/>
              <a:defRPr sz="1500" b="1"/>
            </a:lvl3pPr>
            <a:lvl4pPr>
              <a:buNone/>
              <a:defRPr sz="1500" b="1"/>
            </a:lvl4pPr>
            <a:lvl5pPr>
              <a:buNone/>
              <a:defRPr sz="1500" b="1"/>
            </a:lvl5pPr>
          </a:lstStyle>
          <a:p>
            <a:pPr lvl="0"/>
            <a:r>
              <a:rPr lang="da-DK" dirty="0"/>
              <a:t>Klik for at tilføje overskrift i en linje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211BB3E-7AF2-4B2A-8F0D-B71E8D63B40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39750" y="4374000"/>
            <a:ext cx="7288212" cy="1726763"/>
          </a:xfrm>
          <a:solidFill>
            <a:schemeClr val="bg2"/>
          </a:solidFill>
        </p:spPr>
        <p:txBody>
          <a:bodyPr tIns="648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noProof="0" dirty="0"/>
              <a:t>Klik på ikonet for at tilføje billede eller grafik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2E72B64-D55D-4FBA-AB42-4C2CA5D3CF6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07C60A7-0788-4514-AD6D-F609E81E6927}" type="datetime2">
              <a:rPr lang="da-DK" smtClean="0"/>
              <a:t>23. november 2021</a:t>
            </a:fld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3765-6ADF-4B65-9AFB-C50473B973C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a-DK" dirty="0"/>
              <a:t>Indsæt præsentationens titel via Sidefod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59E3BFE-B339-4298-976D-1CB2ABBC25E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30779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vandret (tekst/graf etc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591138"/>
            <a:ext cx="7288213" cy="89829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  <a:endParaRPr lang="da-DK" noProof="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10C78A-23C9-4426-9672-56EAFB0CECFC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539750" y="1053909"/>
            <a:ext cx="7288214" cy="435525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tilføje underoverskrift i en linje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D6E677-EECA-480F-ADE2-F0FCF30478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9750" y="1818000"/>
            <a:ext cx="7288213" cy="281528"/>
          </a:xfrm>
        </p:spPr>
        <p:txBody>
          <a:bodyPr/>
          <a:lstStyle>
            <a:lvl1pPr marL="0" indent="0">
              <a:buNone/>
              <a:defRPr sz="1500" b="1"/>
            </a:lvl1pPr>
            <a:lvl2pPr marL="0" indent="0">
              <a:buNone/>
              <a:defRPr sz="1500" b="1"/>
            </a:lvl2pPr>
            <a:lvl3pPr marL="0" indent="0">
              <a:buNone/>
              <a:defRPr sz="1500" b="1"/>
            </a:lvl3pPr>
            <a:lvl4pPr>
              <a:buNone/>
              <a:defRPr sz="1500" b="1"/>
            </a:lvl4pPr>
            <a:lvl5pPr>
              <a:buNone/>
              <a:defRPr sz="1500" b="1"/>
            </a:lvl5pPr>
          </a:lstStyle>
          <a:p>
            <a:pPr lvl="0"/>
            <a:r>
              <a:rPr lang="da-DK" dirty="0"/>
              <a:t>Klik for at tilføje overskrift i en linje 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539749" y="2127600"/>
            <a:ext cx="7288213" cy="172619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 eller klik på tabel-/graf-/SmartArt- eller video-ikon for at indsætte objekt. For at indsætte billede, skift til layout: Todelt vandret (tekst/billede)</a:t>
            </a:r>
            <a:endParaRPr lang="da-DK" noProof="0" dirty="0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644B7F-9548-4E80-88EF-1FF0DA0DF7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9750" y="4062920"/>
            <a:ext cx="7288213" cy="280800"/>
          </a:xfrm>
        </p:spPr>
        <p:txBody>
          <a:bodyPr/>
          <a:lstStyle>
            <a:lvl1pPr marL="0" indent="0">
              <a:buNone/>
              <a:defRPr sz="1500" b="1"/>
            </a:lvl1pPr>
            <a:lvl2pPr marL="0" indent="0">
              <a:buNone/>
              <a:defRPr sz="1500" b="1"/>
            </a:lvl2pPr>
            <a:lvl3pPr marL="0" indent="0">
              <a:buNone/>
              <a:defRPr sz="1500" b="1"/>
            </a:lvl3pPr>
            <a:lvl4pPr>
              <a:buNone/>
              <a:defRPr sz="1500" b="1"/>
            </a:lvl4pPr>
            <a:lvl5pPr>
              <a:buNone/>
              <a:defRPr sz="1500" b="1"/>
            </a:lvl5pPr>
          </a:lstStyle>
          <a:p>
            <a:pPr lvl="0"/>
            <a:r>
              <a:rPr lang="da-DK" dirty="0"/>
              <a:t>Klik for at tilføje overskrift i en linje </a:t>
            </a:r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7583199B-5647-449E-90B4-9FCBFAD8924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39750" y="4374000"/>
            <a:ext cx="7288213" cy="17267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 eller klik på tabel-/graf-/SmartArt- eller video-ikon for at indsætte objekt. For at indsætte billede, skift til layout: Todelt vandret (tekst/billede)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59E3BFE-B339-4298-976D-1CB2ABBC25E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2E72B64-D55D-4FBA-AB42-4C2CA5D3CF6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64B9C93-ADFE-4E0D-B056-A17C3D6CA7ED}" type="datetime2">
              <a:rPr lang="da-DK" smtClean="0"/>
              <a:t>23. november 2021</a:t>
            </a:fld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3765-6ADF-4B65-9AFB-C50473B973C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a-DK" dirty="0"/>
              <a:t>Indsæt præsentationens titel via Sidefod</a:t>
            </a:r>
          </a:p>
        </p:txBody>
      </p:sp>
    </p:spTree>
    <p:extLst>
      <p:ext uri="{BB962C8B-B14F-4D97-AF65-F5344CB8AC3E}">
        <p14:creationId xmlns:p14="http://schemas.microsoft.com/office/powerpoint/2010/main" val="2335452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delt (tekst/bille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591138"/>
            <a:ext cx="7288213" cy="89829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  <a:endParaRPr lang="da-DK" noProof="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10C78A-23C9-4426-9672-56EAFB0CECFC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539750" y="1053909"/>
            <a:ext cx="7288214" cy="435525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tilføje underoverskrift i en linje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D6E677-EECA-480F-ADE2-F0FCF30478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9750" y="1818000"/>
            <a:ext cx="5375275" cy="281528"/>
          </a:xfrm>
        </p:spPr>
        <p:txBody>
          <a:bodyPr/>
          <a:lstStyle>
            <a:lvl1pPr marL="0" indent="0">
              <a:buNone/>
              <a:defRPr sz="1500" b="1"/>
            </a:lvl1pPr>
            <a:lvl2pPr marL="0" indent="0">
              <a:buNone/>
              <a:defRPr sz="1500" b="1"/>
            </a:lvl2pPr>
            <a:lvl3pPr marL="0" indent="0">
              <a:buNone/>
              <a:defRPr sz="1500" b="1"/>
            </a:lvl3pPr>
            <a:lvl4pPr>
              <a:buNone/>
              <a:defRPr sz="1500" b="1"/>
            </a:lvl4pPr>
            <a:lvl5pPr>
              <a:buNone/>
              <a:defRPr sz="1500" b="1"/>
            </a:lvl5pPr>
          </a:lstStyle>
          <a:p>
            <a:pPr lvl="0"/>
            <a:r>
              <a:rPr lang="da-DK" dirty="0"/>
              <a:t>Klik for at tilføje overskrift i en linje 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539749" y="2127600"/>
            <a:ext cx="5375275" cy="172619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644B7F-9548-4E80-88EF-1FF0DA0DF7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9750" y="4062920"/>
            <a:ext cx="5375275" cy="280800"/>
          </a:xfrm>
        </p:spPr>
        <p:txBody>
          <a:bodyPr/>
          <a:lstStyle>
            <a:lvl1pPr marL="0" indent="0">
              <a:buNone/>
              <a:defRPr sz="1500" b="1"/>
            </a:lvl1pPr>
            <a:lvl2pPr marL="0" indent="0">
              <a:buNone/>
              <a:defRPr sz="1500" b="1"/>
            </a:lvl2pPr>
            <a:lvl3pPr marL="0" indent="0">
              <a:buNone/>
              <a:defRPr sz="1500" b="1"/>
            </a:lvl3pPr>
            <a:lvl4pPr>
              <a:buNone/>
              <a:defRPr sz="1500" b="1"/>
            </a:lvl4pPr>
            <a:lvl5pPr>
              <a:buNone/>
              <a:defRPr sz="1500" b="1"/>
            </a:lvl5pPr>
          </a:lstStyle>
          <a:p>
            <a:pPr lvl="0"/>
            <a:r>
              <a:rPr lang="da-DK" dirty="0"/>
              <a:t>Klik for at tilføje overskrift i en linje </a:t>
            </a:r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7583199B-5647-449E-90B4-9FCBFAD8924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39750" y="4374000"/>
            <a:ext cx="5375275" cy="17267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30FE3F-5282-4744-877A-A634FBB00B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78400" y="1818000"/>
            <a:ext cx="5375274" cy="281528"/>
          </a:xfrm>
        </p:spPr>
        <p:txBody>
          <a:bodyPr/>
          <a:lstStyle>
            <a:lvl1pPr marL="0" indent="0">
              <a:buNone/>
              <a:defRPr sz="1500" b="1"/>
            </a:lvl1pPr>
            <a:lvl2pPr marL="0" indent="0">
              <a:buNone/>
              <a:defRPr sz="1500" b="1"/>
            </a:lvl2pPr>
            <a:lvl3pPr marL="0" indent="0">
              <a:buNone/>
              <a:defRPr sz="1500" b="1"/>
            </a:lvl3pPr>
            <a:lvl4pPr>
              <a:buNone/>
              <a:defRPr sz="1500" b="1"/>
            </a:lvl4pPr>
            <a:lvl5pPr>
              <a:buNone/>
              <a:defRPr sz="1500" b="1"/>
            </a:lvl5pPr>
          </a:lstStyle>
          <a:p>
            <a:pPr lvl="0"/>
            <a:r>
              <a:rPr lang="da-DK" dirty="0"/>
              <a:t>Klik for at tilføje overskrift i en linje 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08F3914E-65A0-4EF4-BC3E-05E31CBEA43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278400" y="2127600"/>
            <a:ext cx="5372263" cy="1726763"/>
          </a:xfrm>
          <a:solidFill>
            <a:schemeClr val="bg2"/>
          </a:solidFill>
        </p:spPr>
        <p:txBody>
          <a:bodyPr tIns="648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noProof="0" dirty="0"/>
              <a:t>Klik på ikonet for at tilføje billede eller grafik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7BA458F-92B4-42DB-9492-D5F93E57E7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8400" y="4062920"/>
            <a:ext cx="5354638" cy="280800"/>
          </a:xfrm>
        </p:spPr>
        <p:txBody>
          <a:bodyPr/>
          <a:lstStyle>
            <a:lvl1pPr marL="0" indent="0">
              <a:buNone/>
              <a:defRPr sz="1500" b="1"/>
            </a:lvl1pPr>
            <a:lvl2pPr marL="0" indent="0">
              <a:buNone/>
              <a:defRPr sz="1500" b="1"/>
            </a:lvl2pPr>
            <a:lvl3pPr marL="0" indent="0">
              <a:buNone/>
              <a:defRPr sz="1500" b="1"/>
            </a:lvl3pPr>
            <a:lvl4pPr>
              <a:buNone/>
              <a:defRPr sz="1500" b="1"/>
            </a:lvl4pPr>
            <a:lvl5pPr>
              <a:buNone/>
              <a:defRPr sz="1500" b="1"/>
            </a:lvl5pPr>
          </a:lstStyle>
          <a:p>
            <a:pPr lvl="0"/>
            <a:r>
              <a:rPr lang="da-DK" dirty="0"/>
              <a:t>Klik for at tilføje overskrift i en linje 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AA627EE-4EB1-4BF9-AFE0-370BB193F2D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278400" y="4374000"/>
            <a:ext cx="5372263" cy="1726763"/>
          </a:xfrm>
          <a:solidFill>
            <a:schemeClr val="bg2"/>
          </a:solidFill>
        </p:spPr>
        <p:txBody>
          <a:bodyPr tIns="648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noProof="0" dirty="0"/>
              <a:t>Klik på ikonet for at tilføje billede eller grafik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2E72B64-D55D-4FBA-AB42-4C2CA5D3CF6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66EB5E9-66A2-4431-82EE-9680AB7EC3CC}" type="datetime2">
              <a:rPr lang="da-DK" smtClean="0"/>
              <a:t>23. november 2021</a:t>
            </a:fld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3765-6ADF-4B65-9AFB-C50473B973C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a-DK" dirty="0"/>
              <a:t>Indsæt præsentationens titel via Sidefod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59E3BFE-B339-4298-976D-1CB2ABBC25E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68841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delt (tekst/grafer etc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591138"/>
            <a:ext cx="7288213" cy="89829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  <a:endParaRPr lang="da-DK" noProof="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10C78A-23C9-4426-9672-56EAFB0CECFC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539750" y="1053909"/>
            <a:ext cx="7288214" cy="435525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tilføje underoverskrift i en linje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D6E677-EECA-480F-ADE2-F0FCF30478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9750" y="1818000"/>
            <a:ext cx="5375275" cy="281528"/>
          </a:xfrm>
        </p:spPr>
        <p:txBody>
          <a:bodyPr/>
          <a:lstStyle>
            <a:lvl1pPr marL="0" indent="0">
              <a:buNone/>
              <a:defRPr sz="1500" b="1"/>
            </a:lvl1pPr>
            <a:lvl2pPr marL="0" indent="0">
              <a:buNone/>
              <a:defRPr sz="1500" b="1"/>
            </a:lvl2pPr>
            <a:lvl3pPr marL="0" indent="0">
              <a:buNone/>
              <a:defRPr sz="1500" b="1"/>
            </a:lvl3pPr>
            <a:lvl4pPr>
              <a:buNone/>
              <a:defRPr sz="1500" b="1"/>
            </a:lvl4pPr>
            <a:lvl5pPr>
              <a:buNone/>
              <a:defRPr sz="1500" b="1"/>
            </a:lvl5pPr>
          </a:lstStyle>
          <a:p>
            <a:pPr lvl="0"/>
            <a:r>
              <a:rPr lang="da-DK" dirty="0"/>
              <a:t>Klik for at tilføje overskrift i en linje 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539749" y="2127600"/>
            <a:ext cx="5375275" cy="172619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 eller klik på tabel-/graf-/SmartArt- eller video-ikon for at indsætte objekt. For at indsætte billede, skift til layout: Firdelt (tekst/billede)</a:t>
            </a:r>
            <a:endParaRPr lang="da-DK" noProof="0" dirty="0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644B7F-9548-4E80-88EF-1FF0DA0DF7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9750" y="4062920"/>
            <a:ext cx="5375275" cy="280800"/>
          </a:xfrm>
        </p:spPr>
        <p:txBody>
          <a:bodyPr/>
          <a:lstStyle>
            <a:lvl1pPr marL="0" indent="0">
              <a:buNone/>
              <a:defRPr sz="1500" b="1"/>
            </a:lvl1pPr>
            <a:lvl2pPr marL="0" indent="0">
              <a:buNone/>
              <a:defRPr sz="1500" b="1"/>
            </a:lvl2pPr>
            <a:lvl3pPr marL="0" indent="0">
              <a:buNone/>
              <a:defRPr sz="1500" b="1"/>
            </a:lvl3pPr>
            <a:lvl4pPr>
              <a:buNone/>
              <a:defRPr sz="1500" b="1"/>
            </a:lvl4pPr>
            <a:lvl5pPr>
              <a:buNone/>
              <a:defRPr sz="1500" b="1"/>
            </a:lvl5pPr>
          </a:lstStyle>
          <a:p>
            <a:pPr lvl="0"/>
            <a:r>
              <a:rPr lang="da-DK" dirty="0"/>
              <a:t>Klik for at tilføje overskrift i en linje </a:t>
            </a:r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7583199B-5647-449E-90B4-9FCBFAD8924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39750" y="4374000"/>
            <a:ext cx="5375275" cy="17267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 eller klik på tabel-/graf-/SmartArt- eller video-ikon for at indsætte objekt. For at indsætte billede, skift til layout: Firdelt (tekst/billede)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30FE3F-5282-4744-877A-A634FBB00B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78400" y="1818000"/>
            <a:ext cx="5375274" cy="281528"/>
          </a:xfrm>
        </p:spPr>
        <p:txBody>
          <a:bodyPr/>
          <a:lstStyle>
            <a:lvl1pPr marL="0" indent="0">
              <a:buNone/>
              <a:defRPr sz="1500" b="1"/>
            </a:lvl1pPr>
            <a:lvl2pPr marL="0" indent="0">
              <a:buNone/>
              <a:defRPr sz="1500" b="1"/>
            </a:lvl2pPr>
            <a:lvl3pPr marL="0" indent="0">
              <a:buNone/>
              <a:defRPr sz="1500" b="1"/>
            </a:lvl3pPr>
            <a:lvl4pPr>
              <a:buNone/>
              <a:defRPr sz="1500" b="1"/>
            </a:lvl4pPr>
            <a:lvl5pPr>
              <a:buNone/>
              <a:defRPr sz="1500" b="1"/>
            </a:lvl5pPr>
          </a:lstStyle>
          <a:p>
            <a:pPr lvl="0"/>
            <a:r>
              <a:rPr lang="da-DK" dirty="0"/>
              <a:t>Klik for at tilføje overskrift i en linje 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76EEC813-1AA2-40B5-98B4-D25FA0A0A65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278400" y="2127600"/>
            <a:ext cx="5375275" cy="172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 eller klik på tabel-/graf-/SmartArt- eller video-ikon for at indsætte objekt. For at indsætte billede, skift til layout: Firdelt (tekst/billede)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7BA458F-92B4-42DB-9492-D5F93E57E7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8400" y="4062920"/>
            <a:ext cx="5354638" cy="280800"/>
          </a:xfrm>
        </p:spPr>
        <p:txBody>
          <a:bodyPr/>
          <a:lstStyle>
            <a:lvl1pPr marL="0" indent="0">
              <a:buNone/>
              <a:defRPr sz="1500" b="1"/>
            </a:lvl1pPr>
            <a:lvl2pPr marL="0" indent="0">
              <a:buNone/>
              <a:defRPr sz="1500" b="1"/>
            </a:lvl2pPr>
            <a:lvl3pPr marL="0" indent="0">
              <a:buNone/>
              <a:defRPr sz="1500" b="1"/>
            </a:lvl3pPr>
            <a:lvl4pPr>
              <a:buNone/>
              <a:defRPr sz="1500" b="1"/>
            </a:lvl4pPr>
            <a:lvl5pPr>
              <a:buNone/>
              <a:defRPr sz="1500" b="1"/>
            </a:lvl5pPr>
          </a:lstStyle>
          <a:p>
            <a:pPr lvl="0"/>
            <a:r>
              <a:rPr lang="da-DK" dirty="0"/>
              <a:t>Klik for at tilføje overskrift i en linje </a:t>
            </a: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05244590-E9D2-4C41-904B-948D1D430681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78400" y="4374000"/>
            <a:ext cx="5375276" cy="172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 eller klik på tabel-/graf-/SmartArt- eller video-ikon for at indsætte objekt. For at indsætte billede, skift til layout: Firdelt (tekst/billede)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2E72B64-D55D-4FBA-AB42-4C2CA5D3CF6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ED12162-8ADA-4030-8F47-17240415200E}" type="datetime2">
              <a:rPr lang="da-DK" smtClean="0"/>
              <a:t>23. november 2021</a:t>
            </a:fld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3765-6ADF-4B65-9AFB-C50473B973C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a-DK" dirty="0"/>
              <a:t>Indsæt præsentationens titel via Sidefod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59E3BFE-B339-4298-976D-1CB2ABBC25E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68459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(sidefo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AAFAF0F-3659-4911-B7AE-77656B8BE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853E-D6FB-4173-9125-4D0D0EFC7EDD}" type="datetime2">
              <a:rPr lang="da-DK" smtClean="0"/>
              <a:t>23. november 2021</a:t>
            </a:fld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C16EBAB-7232-47BA-835B-C36905EFB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Indsæt præsentationens titel via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9256C37-8FF7-4672-A8A4-7670C8BA3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439488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TC\AppData\Local\Temp\SNAGHTML8bdd87d.PNG">
            <a:extLst>
              <a:ext uri="{FF2B5EF4-FFF2-40B4-BE49-F238E27FC236}">
                <a16:creationId xmlns:a16="http://schemas.microsoft.com/office/drawing/2014/main" id="{629DC095-C097-45E6-BE9C-B70B428256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929" y="1871662"/>
            <a:ext cx="2836099" cy="141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ast overskrift"/>
          <p:cNvSpPr txBox="1"/>
          <p:nvPr userDrawn="1"/>
        </p:nvSpPr>
        <p:spPr>
          <a:xfrm>
            <a:off x="539748" y="539750"/>
            <a:ext cx="11109325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</a:t>
            </a:r>
          </a:p>
        </p:txBody>
      </p:sp>
      <p:sp>
        <p:nvSpPr>
          <p:cNvPr id="29" name="Text Box 2"/>
          <p:cNvSpPr txBox="1">
            <a:spLocks noChangeArrowheads="1"/>
          </p:cNvSpPr>
          <p:nvPr userDrawn="1"/>
        </p:nvSpPr>
        <p:spPr bwMode="auto">
          <a:xfrm>
            <a:off x="539752" y="1815926"/>
            <a:ext cx="1938706" cy="303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800"/>
              </a:spcAft>
              <a:defRPr/>
            </a:pPr>
            <a:r>
              <a:rPr lang="da-DK" sz="1100" b="1" noProof="1">
                <a:latin typeface="Arial" panose="020B0604020202020204" pitchFamily="34" charset="0"/>
                <a:cs typeface="Arial" panose="020B0604020202020204" pitchFamily="34" charset="0"/>
              </a:rPr>
              <a:t>Ny side</a:t>
            </a:r>
          </a:p>
          <a:p>
            <a:pPr>
              <a:spcAft>
                <a:spcPts val="800"/>
              </a:spcAft>
            </a:pPr>
            <a:r>
              <a:rPr lang="da-DK" sz="10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Ny slide: </a:t>
            </a:r>
            <a:r>
              <a:rPr lang="da-DK" sz="10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klik på </a:t>
            </a:r>
            <a:r>
              <a:rPr lang="da-DK" sz="10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Ny slide</a:t>
            </a:r>
            <a:r>
              <a:rPr lang="da-DK" sz="10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for at få samme layout som den foregående.</a:t>
            </a:r>
          </a:p>
          <a:p>
            <a:pPr>
              <a:spcAft>
                <a:spcPts val="800"/>
              </a:spcAft>
            </a:pPr>
            <a:r>
              <a:rPr lang="da-DK" sz="10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Layout: </a:t>
            </a:r>
            <a:r>
              <a:rPr lang="da-DK" sz="10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klik på </a:t>
            </a:r>
            <a:r>
              <a:rPr lang="da-DK" sz="10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Layout</a:t>
            </a:r>
            <a:r>
              <a:rPr lang="da-DK" sz="10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for at vælge et andet layout.</a:t>
            </a:r>
            <a:endParaRPr lang="da-DK" sz="900" dirty="0"/>
          </a:p>
          <a:p>
            <a:pPr eaLnBrk="1" hangingPunct="1">
              <a:spcAft>
                <a:spcPts val="600"/>
              </a:spcAft>
              <a:defRPr/>
            </a:pPr>
            <a:endParaRPr lang="da-DK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800"/>
              </a:spcAft>
              <a:defRPr/>
            </a:pPr>
            <a:r>
              <a:rPr lang="da-DK" sz="11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Tekst</a:t>
            </a:r>
            <a:endParaRPr lang="da-DK" sz="11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da-DK" sz="10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Brug </a:t>
            </a:r>
            <a:r>
              <a:rPr lang="da-DK" sz="10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TAB</a:t>
            </a:r>
            <a:r>
              <a:rPr lang="da-DK" sz="10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for at gå frem i </a:t>
            </a:r>
            <a:r>
              <a:rPr lang="da-DK" sz="10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tekstniveauer</a:t>
            </a:r>
            <a:r>
              <a:rPr lang="da-DK" sz="10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</a:t>
            </a:r>
          </a:p>
          <a:p>
            <a:pPr>
              <a:spcAft>
                <a:spcPts val="800"/>
              </a:spcAft>
            </a:pPr>
            <a:r>
              <a:rPr lang="da-DK" sz="10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Brug </a:t>
            </a:r>
            <a:r>
              <a:rPr lang="da-DK" sz="10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SHIFT+TAB</a:t>
            </a:r>
            <a:r>
              <a:rPr lang="da-DK" sz="10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for at gå tilbage i </a:t>
            </a:r>
            <a:r>
              <a:rPr lang="da-DK" sz="10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tekstniveauer</a:t>
            </a:r>
            <a:r>
              <a:rPr lang="da-DK" sz="10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</a:t>
            </a:r>
          </a:p>
          <a:p>
            <a:pPr>
              <a:spcAft>
                <a:spcPts val="800"/>
              </a:spcAft>
            </a:pPr>
            <a:r>
              <a:rPr lang="da-DK" sz="10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Forøg </a:t>
            </a:r>
            <a:r>
              <a:rPr lang="da-DK" sz="10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og </a:t>
            </a:r>
            <a:r>
              <a:rPr lang="da-DK" sz="10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Formindsk </a:t>
            </a:r>
            <a:r>
              <a:rPr lang="da-DK" sz="10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listeniveau kan bruges som alternativ.</a:t>
            </a:r>
          </a:p>
        </p:txBody>
      </p:sp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3806721" y="1815926"/>
            <a:ext cx="2332044" cy="464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800"/>
              </a:spcAft>
              <a:defRPr/>
            </a:pPr>
            <a:r>
              <a:rPr lang="da-DK" sz="11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Billeder og grafik</a:t>
            </a:r>
          </a:p>
          <a:p>
            <a:pPr>
              <a:spcAft>
                <a:spcPts val="800"/>
              </a:spcAft>
            </a:pPr>
            <a:r>
              <a:rPr lang="da-DK" sz="10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Du kan indsætte billeder og grafikker for at gøre din præsentation inspirerende.  </a:t>
            </a:r>
          </a:p>
          <a:p>
            <a:pPr>
              <a:spcAft>
                <a:spcPts val="1600"/>
              </a:spcAft>
            </a:pPr>
            <a:r>
              <a:rPr lang="da-DK" sz="10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Områder til billeder/grafikker er markeret med en sandfarvet baggrund (billedpladsholder).</a:t>
            </a:r>
          </a:p>
          <a:p>
            <a:pPr>
              <a:spcAft>
                <a:spcPts val="800"/>
              </a:spcAft>
            </a:pPr>
            <a:r>
              <a:rPr lang="da-DK" sz="10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Indsæt billede:</a:t>
            </a:r>
            <a:r>
              <a:rPr lang="da-DK" sz="10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Klik på </a:t>
            </a:r>
            <a:r>
              <a:rPr lang="da-DK" sz="10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Billedikonet</a:t>
            </a:r>
            <a:r>
              <a:rPr lang="da-DK" sz="10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og indsæt et billede eller en grafik. </a:t>
            </a:r>
          </a:p>
          <a:p>
            <a:pPr>
              <a:spcAft>
                <a:spcPts val="800"/>
              </a:spcAft>
            </a:pPr>
            <a:r>
              <a:rPr lang="da-DK" sz="10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Beskær billede: </a:t>
            </a:r>
            <a:r>
              <a:rPr lang="da-DK" sz="10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Marker billedet, højreklik og vælg </a:t>
            </a:r>
            <a:r>
              <a:rPr lang="da-DK" sz="10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Beskær</a:t>
            </a:r>
            <a:r>
              <a:rPr lang="da-DK" sz="10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</a:t>
            </a:r>
          </a:p>
          <a:p>
            <a:pPr>
              <a:spcAft>
                <a:spcPts val="800"/>
              </a:spcAft>
            </a:pPr>
            <a:r>
              <a:rPr lang="da-DK" sz="10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Skaler billede</a:t>
            </a:r>
            <a:r>
              <a:rPr lang="da-DK" sz="10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: Marker billedet, højreklik og vælg </a:t>
            </a:r>
            <a:r>
              <a:rPr lang="da-DK" sz="10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Beskær</a:t>
            </a:r>
            <a:r>
              <a:rPr lang="da-DK" sz="10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hold </a:t>
            </a:r>
            <a:r>
              <a:rPr lang="da-DK" sz="10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SHIFT</a:t>
            </a:r>
            <a:r>
              <a:rPr lang="da-DK" sz="10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nede mens du trækker i billedets hjørner.</a:t>
            </a:r>
          </a:p>
          <a:p>
            <a:pPr>
              <a:spcAft>
                <a:spcPts val="800"/>
              </a:spcAft>
            </a:pPr>
            <a:r>
              <a:rPr lang="da-DK" sz="10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Nulstil</a:t>
            </a:r>
            <a:r>
              <a:rPr lang="da-DK" sz="10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: Klik på </a:t>
            </a:r>
            <a:r>
              <a:rPr lang="da-DK" sz="10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Nulstil </a:t>
            </a:r>
            <a:r>
              <a:rPr lang="da-DK" sz="10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for at nulstille placering, størrelse og formatering af pladsholdere til layoutets oprindelige design.</a:t>
            </a:r>
          </a:p>
          <a:p>
            <a:pPr>
              <a:spcAft>
                <a:spcPts val="800"/>
              </a:spcAft>
            </a:pPr>
            <a:r>
              <a:rPr lang="da-DK" sz="1000" b="1" i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Tip: </a:t>
            </a:r>
            <a:r>
              <a:rPr lang="da-DK" sz="1000" i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Hvis du sletter billedet og indsætter et nyt, kan billedet lægge sig foran tekst og grafik. Højreklik på billedet og vælg </a:t>
            </a:r>
            <a:r>
              <a:rPr lang="da-DK" sz="1000" b="1" i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Placer bagerst.</a:t>
            </a:r>
            <a:endParaRPr lang="da-DK" sz="10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9739312" y="1815926"/>
            <a:ext cx="1911351" cy="28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ts val="800"/>
              </a:spcAft>
            </a:pPr>
            <a:r>
              <a:rPr lang="da-DK" sz="11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Sidefod </a:t>
            </a:r>
            <a:endParaRPr lang="da-DK" sz="11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800"/>
              </a:spcAft>
            </a:pPr>
            <a:r>
              <a:rPr lang="da-DK" sz="10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Stå i </a:t>
            </a:r>
            <a:r>
              <a:rPr lang="da-DK" sz="10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Sidefoden</a:t>
            </a:r>
            <a:r>
              <a:rPr lang="da-DK" sz="10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på side 2. </a:t>
            </a:r>
            <a:br>
              <a:rPr lang="da-DK" sz="10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</a:br>
            <a:r>
              <a:rPr lang="da-DK" sz="10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 fanen </a:t>
            </a:r>
            <a:r>
              <a:rPr lang="da-DK" sz="10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INDSÆT </a:t>
            </a:r>
            <a:r>
              <a:rPr lang="da-DK" sz="10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vælger du </a:t>
            </a:r>
            <a:r>
              <a:rPr lang="da-DK" sz="10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Sidehoved og sidefod </a:t>
            </a:r>
            <a:r>
              <a:rPr lang="da-DK" sz="10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og indtaster din tekst.</a:t>
            </a:r>
            <a:r>
              <a:rPr lang="da-DK" sz="10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endParaRPr lang="da-DK" sz="10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800"/>
              </a:spcAft>
            </a:pPr>
            <a:r>
              <a:rPr lang="da-DK" sz="10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Vælg </a:t>
            </a:r>
            <a:r>
              <a:rPr lang="da-DK" sz="10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Anvend,</a:t>
            </a:r>
            <a:r>
              <a:rPr lang="da-DK" sz="10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hvis det kun skal være på et enkelt slide, eller </a:t>
            </a:r>
            <a:r>
              <a:rPr lang="da-DK" sz="10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Anvend på alle.</a:t>
            </a:r>
            <a:endParaRPr lang="da-DK" sz="10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800"/>
              </a:spcAft>
            </a:pPr>
            <a:r>
              <a:rPr lang="da-DK" sz="10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  <a:endParaRPr lang="da-DK" sz="10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800"/>
              </a:spcAft>
            </a:pPr>
            <a:r>
              <a:rPr lang="da-DK" sz="11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Hjælpelinjer</a:t>
            </a:r>
            <a:endParaRPr lang="da-DK" sz="11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800"/>
              </a:spcAft>
            </a:pPr>
            <a:r>
              <a:rPr lang="da-DK" sz="10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Vis hjælpelinjer </a:t>
            </a:r>
            <a:r>
              <a:rPr lang="da-DK" sz="10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ved at klikke på fanen</a:t>
            </a:r>
            <a:r>
              <a:rPr lang="da-DK" sz="10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Vis </a:t>
            </a:r>
            <a:r>
              <a:rPr lang="da-DK" sz="10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og sæt hak ved</a:t>
            </a:r>
            <a:r>
              <a:rPr lang="da-DK" sz="10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Hjælpelinjer </a:t>
            </a:r>
            <a:r>
              <a:rPr lang="da-DK" sz="10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(Alt + F9)</a:t>
            </a:r>
          </a:p>
          <a:p>
            <a:pPr algn="l">
              <a:lnSpc>
                <a:spcPct val="111000"/>
              </a:lnSpc>
              <a:spcAft>
                <a:spcPts val="800"/>
              </a:spcAft>
            </a:pPr>
            <a:endParaRPr lang="da-DK" sz="900" dirty="0" err="1"/>
          </a:p>
        </p:txBody>
      </p:sp>
      <p:pic>
        <p:nvPicPr>
          <p:cNvPr id="28" name="1 Forøg formindsk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67657" y="4307262"/>
            <a:ext cx="549328" cy="285228"/>
          </a:xfrm>
          <a:prstGeom prst="rect">
            <a:avLst/>
          </a:prstGeom>
        </p:spPr>
      </p:pic>
      <p:pic>
        <p:nvPicPr>
          <p:cNvPr id="20" name="2 Ny slide"/>
          <p:cNvPicPr>
            <a:picLocks noChangeAspect="1"/>
          </p:cNvPicPr>
          <p:nvPr userDrawn="1"/>
        </p:nvPicPr>
        <p:blipFill rotWithShape="1">
          <a:blip r:embed="rId4"/>
          <a:srcRect l="2931" r="60888"/>
          <a:stretch/>
        </p:blipFill>
        <p:spPr>
          <a:xfrm>
            <a:off x="2381576" y="1929903"/>
            <a:ext cx="363713" cy="647461"/>
          </a:xfrm>
          <a:prstGeom prst="rect">
            <a:avLst/>
          </a:prstGeom>
        </p:spPr>
      </p:pic>
      <p:pic>
        <p:nvPicPr>
          <p:cNvPr id="16" name="3 Layout"/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2397041" y="2618685"/>
            <a:ext cx="593368" cy="192211"/>
          </a:xfrm>
          <a:prstGeom prst="rect">
            <a:avLst/>
          </a:prstGeom>
        </p:spPr>
      </p:pic>
      <p:pic>
        <p:nvPicPr>
          <p:cNvPr id="24" name="4 Nulstil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45392" y="4670047"/>
            <a:ext cx="547241" cy="197798"/>
          </a:xfrm>
          <a:prstGeom prst="rect">
            <a:avLst/>
          </a:prstGeom>
        </p:spPr>
      </p:pic>
      <p:pic>
        <p:nvPicPr>
          <p:cNvPr id="5" name="5 Indsæt billede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084026" y="3317346"/>
            <a:ext cx="262151" cy="256054"/>
          </a:xfrm>
          <a:prstGeom prst="rect">
            <a:avLst/>
          </a:prstGeom>
        </p:spPr>
      </p:pic>
      <p:pic>
        <p:nvPicPr>
          <p:cNvPr id="23" name="6 Beskær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052840" y="3649901"/>
            <a:ext cx="337400" cy="321707"/>
          </a:xfrm>
          <a:prstGeom prst="rect">
            <a:avLst/>
          </a:prstGeom>
        </p:spPr>
      </p:pic>
      <p:pic>
        <p:nvPicPr>
          <p:cNvPr id="2" name="7 Skalér billede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045392" y="4029366"/>
            <a:ext cx="359695" cy="335309"/>
          </a:xfrm>
          <a:prstGeom prst="rect">
            <a:avLst/>
          </a:prstGeom>
        </p:spPr>
      </p:pic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B993A677-C71F-4FE6-8F5E-6498BF741617}"/>
              </a:ext>
            </a:extLst>
          </p:cNvPr>
          <p:cNvCxnSpPr>
            <a:cxnSpLocks/>
          </p:cNvCxnSpPr>
          <p:nvPr userDrawn="1"/>
        </p:nvCxnSpPr>
        <p:spPr>
          <a:xfrm>
            <a:off x="6915493" y="1902057"/>
            <a:ext cx="0" cy="227046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pilforbindelse 18">
            <a:extLst>
              <a:ext uri="{FF2B5EF4-FFF2-40B4-BE49-F238E27FC236}">
                <a16:creationId xmlns:a16="http://schemas.microsoft.com/office/drawing/2014/main" id="{95066BFE-10EF-4E59-AB3D-04DDE8A2F1B1}"/>
              </a:ext>
            </a:extLst>
          </p:cNvPr>
          <p:cNvCxnSpPr>
            <a:cxnSpLocks/>
          </p:cNvCxnSpPr>
          <p:nvPr userDrawn="1"/>
        </p:nvCxnSpPr>
        <p:spPr>
          <a:xfrm>
            <a:off x="7818626" y="1902057"/>
            <a:ext cx="0" cy="227046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Lige pilforbindelse 21">
            <a:extLst>
              <a:ext uri="{FF2B5EF4-FFF2-40B4-BE49-F238E27FC236}">
                <a16:creationId xmlns:a16="http://schemas.microsoft.com/office/drawing/2014/main" id="{9785DA56-0E6A-444E-9932-ABE9D4F72C4D}"/>
              </a:ext>
            </a:extLst>
          </p:cNvPr>
          <p:cNvCxnSpPr>
            <a:cxnSpLocks/>
          </p:cNvCxnSpPr>
          <p:nvPr userDrawn="1"/>
        </p:nvCxnSpPr>
        <p:spPr>
          <a:xfrm>
            <a:off x="8739549" y="1902057"/>
            <a:ext cx="0" cy="227046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Lige pilforbindelse 25">
            <a:extLst>
              <a:ext uri="{FF2B5EF4-FFF2-40B4-BE49-F238E27FC236}">
                <a16:creationId xmlns:a16="http://schemas.microsoft.com/office/drawing/2014/main" id="{7E65C202-D407-445A-8531-E05CC8E877AF}"/>
              </a:ext>
            </a:extLst>
          </p:cNvPr>
          <p:cNvCxnSpPr>
            <a:cxnSpLocks/>
          </p:cNvCxnSpPr>
          <p:nvPr userDrawn="1"/>
        </p:nvCxnSpPr>
        <p:spPr>
          <a:xfrm>
            <a:off x="6915493" y="2476211"/>
            <a:ext cx="0" cy="9578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Lige pilforbindelse 26">
            <a:extLst>
              <a:ext uri="{FF2B5EF4-FFF2-40B4-BE49-F238E27FC236}">
                <a16:creationId xmlns:a16="http://schemas.microsoft.com/office/drawing/2014/main" id="{1D516ECC-7646-4319-BDED-DD556001281E}"/>
              </a:ext>
            </a:extLst>
          </p:cNvPr>
          <p:cNvCxnSpPr>
            <a:cxnSpLocks/>
          </p:cNvCxnSpPr>
          <p:nvPr userDrawn="1"/>
        </p:nvCxnSpPr>
        <p:spPr>
          <a:xfrm>
            <a:off x="7842817" y="2483468"/>
            <a:ext cx="0" cy="9578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Lige pilforbindelse 29">
            <a:extLst>
              <a:ext uri="{FF2B5EF4-FFF2-40B4-BE49-F238E27FC236}">
                <a16:creationId xmlns:a16="http://schemas.microsoft.com/office/drawing/2014/main" id="{8F119DCA-BB53-41D5-9B48-4BB7A8093D2E}"/>
              </a:ext>
            </a:extLst>
          </p:cNvPr>
          <p:cNvCxnSpPr>
            <a:cxnSpLocks/>
          </p:cNvCxnSpPr>
          <p:nvPr userDrawn="1"/>
        </p:nvCxnSpPr>
        <p:spPr>
          <a:xfrm>
            <a:off x="8792918" y="2476211"/>
            <a:ext cx="0" cy="9578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Lige pilforbindelse 30">
            <a:extLst>
              <a:ext uri="{FF2B5EF4-FFF2-40B4-BE49-F238E27FC236}">
                <a16:creationId xmlns:a16="http://schemas.microsoft.com/office/drawing/2014/main" id="{F1A751EC-45C7-459D-854F-6D57E3A3FD98}"/>
              </a:ext>
            </a:extLst>
          </p:cNvPr>
          <p:cNvCxnSpPr>
            <a:cxnSpLocks/>
          </p:cNvCxnSpPr>
          <p:nvPr userDrawn="1"/>
        </p:nvCxnSpPr>
        <p:spPr>
          <a:xfrm>
            <a:off x="8578847" y="2476211"/>
            <a:ext cx="0" cy="9578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Lige pilforbindelse 45">
            <a:extLst>
              <a:ext uri="{FF2B5EF4-FFF2-40B4-BE49-F238E27FC236}">
                <a16:creationId xmlns:a16="http://schemas.microsoft.com/office/drawing/2014/main" id="{1010CD1B-1ECA-4F05-97FF-4ED54248EF36}"/>
              </a:ext>
            </a:extLst>
          </p:cNvPr>
          <p:cNvCxnSpPr>
            <a:cxnSpLocks/>
          </p:cNvCxnSpPr>
          <p:nvPr userDrawn="1"/>
        </p:nvCxnSpPr>
        <p:spPr>
          <a:xfrm>
            <a:off x="7709769" y="2476211"/>
            <a:ext cx="0" cy="9578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Lige pilforbindelse 46">
            <a:extLst>
              <a:ext uri="{FF2B5EF4-FFF2-40B4-BE49-F238E27FC236}">
                <a16:creationId xmlns:a16="http://schemas.microsoft.com/office/drawing/2014/main" id="{F5928786-EECB-4008-894C-1D924464CE5A}"/>
              </a:ext>
            </a:extLst>
          </p:cNvPr>
          <p:cNvCxnSpPr>
            <a:cxnSpLocks/>
          </p:cNvCxnSpPr>
          <p:nvPr userDrawn="1"/>
        </p:nvCxnSpPr>
        <p:spPr>
          <a:xfrm flipH="1">
            <a:off x="6867794" y="3104181"/>
            <a:ext cx="142572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Lige pilforbindelse 49">
            <a:extLst>
              <a:ext uri="{FF2B5EF4-FFF2-40B4-BE49-F238E27FC236}">
                <a16:creationId xmlns:a16="http://schemas.microsoft.com/office/drawing/2014/main" id="{A7A0705E-83B5-4B69-8097-3382A86ECF8F}"/>
              </a:ext>
            </a:extLst>
          </p:cNvPr>
          <p:cNvCxnSpPr>
            <a:cxnSpLocks/>
          </p:cNvCxnSpPr>
          <p:nvPr userDrawn="1"/>
        </p:nvCxnSpPr>
        <p:spPr>
          <a:xfrm>
            <a:off x="7810460" y="2882611"/>
            <a:ext cx="0" cy="9578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3252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(tekst/bille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591138"/>
            <a:ext cx="7288213" cy="89829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  <a:endParaRPr lang="da-DK" noProof="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10C78A-23C9-4426-9672-56EAFB0CECFC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539750" y="1053909"/>
            <a:ext cx="7288214" cy="435526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tilføje underoverskrift i en linje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539749" y="1818000"/>
            <a:ext cx="7288214" cy="42827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186738" y="1871663"/>
            <a:ext cx="3463924" cy="4229100"/>
          </a:xfrm>
          <a:solidFill>
            <a:schemeClr val="bg2"/>
          </a:solidFill>
        </p:spPr>
        <p:txBody>
          <a:bodyPr lIns="540000" tIns="900000" rIns="540000" anchor="ctr" anchorCtr="0"/>
          <a:lstStyle>
            <a:lvl1pPr marL="0" indent="0" algn="ctr">
              <a:buNone/>
              <a:defRPr sz="1500"/>
            </a:lvl1pPr>
          </a:lstStyle>
          <a:p>
            <a:r>
              <a:rPr lang="da-DK" noProof="0" dirty="0"/>
              <a:t>Klik på ikonet for at tilføje billede eller grafik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2E72B64-D55D-4FBA-AB42-4C2CA5D3CF6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DC4665C-45E1-4374-B59F-3706D6196C3B}" type="datetime2">
              <a:rPr lang="da-DK" smtClean="0"/>
              <a:t>23. november 2021</a:t>
            </a:fld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3765-6ADF-4B65-9AFB-C50473B973C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a-DK" dirty="0"/>
              <a:t>Indsæt præsentationens titel via Sidefod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59E3BFE-B339-4298-976D-1CB2ABBC25E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65998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    (tekst/graf etc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591138"/>
            <a:ext cx="7288213" cy="89829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  <a:endParaRPr lang="da-DK" noProof="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10C78A-23C9-4426-9672-56EAFB0CECFC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539750" y="1053909"/>
            <a:ext cx="7288214" cy="435525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tilføje underoverskrift i en linje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539749" y="1818000"/>
            <a:ext cx="7288214" cy="42827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 eller klik på tabel-/graf-/SmartArt- eller video-ikon for at indsætte objekt. For at indsætte billede, skift til layout Todelt #1 (tekst/billede)</a:t>
            </a:r>
            <a:endParaRPr lang="da-DK" noProof="0" dirty="0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7583199B-5647-449E-90B4-9FCBFAD8924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186737" y="1818001"/>
            <a:ext cx="3463926" cy="428276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 eller klik på tabel-/graf-/SmartArt- eller video-ikon for at indsætte objekt. For at indsætte billede, skift til layout: Todelt (tekst/billede)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2E72B64-D55D-4FBA-AB42-4C2CA5D3CF6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D5C7C35-B421-44A9-834C-983E266D9DB1}" type="datetime2">
              <a:rPr lang="da-DK" smtClean="0"/>
              <a:t>23. november 2021</a:t>
            </a:fld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3765-6ADF-4B65-9AFB-C50473B973C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a-DK" dirty="0"/>
              <a:t>Indsæt præsentationens titel via Sidefod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59E3BFE-B339-4298-976D-1CB2ABBC25E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72231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591138"/>
            <a:ext cx="5375275" cy="89829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  <a:endParaRPr lang="da-DK" noProof="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10C78A-23C9-4426-9672-56EAFB0CECFC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539750" y="1053909"/>
            <a:ext cx="5375276" cy="435525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tilføje underoverskrift i en linje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539749" y="1818000"/>
            <a:ext cx="5375276" cy="42827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275389" y="0"/>
            <a:ext cx="5916612" cy="6858000"/>
          </a:xfrm>
          <a:solidFill>
            <a:schemeClr val="bg2"/>
          </a:solidFill>
        </p:spPr>
        <p:txBody>
          <a:bodyPr tIns="648000" anchor="ctr" anchorCtr="0"/>
          <a:lstStyle>
            <a:lvl1pPr marL="0" indent="0" algn="ctr">
              <a:buNone/>
              <a:defRPr sz="1500"/>
            </a:lvl1pPr>
          </a:lstStyle>
          <a:p>
            <a:r>
              <a:rPr lang="da-DK" noProof="0" dirty="0"/>
              <a:t>Klik på ikonet for at tilføje billede eller grafik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3765-6ADF-4B65-9AFB-C50473B973C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a-DK" dirty="0"/>
              <a:t>Indsæt præsentationens titel via Sidefod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59E3BFE-B339-4298-976D-1CB2ABBC25E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0369F211-FDD1-4E92-95B5-71B9EC9798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F690610C-D61E-44ED-AB1A-A5C3D624F058}" type="datetime2">
              <a:rPr lang="da-DK" smtClean="0"/>
              <a:t>23. november 2021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36239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/ af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ggr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F6E5B2F-CC3D-4D86-99BE-8EA3E717668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lIns="5914800" tIns="648000"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på ikonet for at tilføje baggrundsbillede eller grafik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749" y="814665"/>
            <a:ext cx="7288214" cy="2039815"/>
          </a:xfrm>
        </p:spPr>
        <p:txBody>
          <a:bodyPr anchor="b">
            <a:normAutofit/>
          </a:bodyPr>
          <a:lstStyle>
            <a:lvl1pPr algn="l">
              <a:defRPr sz="52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9750" y="3718762"/>
            <a:ext cx="5375276" cy="876098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tabLst/>
              <a:defRPr sz="2000">
                <a:solidFill>
                  <a:schemeClr val="bg1"/>
                </a:solidFill>
              </a:defRPr>
            </a:lvl9pPr>
          </a:lstStyle>
          <a:p>
            <a:r>
              <a:rPr lang="da-DK" dirty="0"/>
              <a:t>Klik for at tilføje underoverskrift i flere linjer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37FCB1C-BAA5-4AD0-A596-1E19BB8CF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1EAE91-B0E4-44D6-8053-8ED78232D673}" type="datetime2">
              <a:rPr lang="da-DK" smtClean="0"/>
              <a:t>23. november 2021</a:t>
            </a:fld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4B2E2A9-DAAF-417C-8959-E5C42D131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præsentationens titel via Sidefod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E371C9F-ADA4-4BAA-8125-BEED3FADD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EDF7F10-A4E6-4123-91AD-1E678DEC18C3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540001" y="4759200"/>
            <a:ext cx="2511174" cy="1249200"/>
          </a:xfrm>
          <a:custGeom>
            <a:avLst/>
            <a:gdLst>
              <a:gd name="connsiteX0" fmla="*/ 0 w 2511174"/>
              <a:gd name="connsiteY0" fmla="*/ 624012 h 1249200"/>
              <a:gd name="connsiteX1" fmla="*/ 3018 w 2511174"/>
              <a:gd name="connsiteY1" fmla="*/ 624012 h 1249200"/>
              <a:gd name="connsiteX2" fmla="*/ 208976 w 2511174"/>
              <a:gd name="connsiteY2" fmla="*/ 624012 h 1249200"/>
              <a:gd name="connsiteX3" fmla="*/ 627781 w 2511174"/>
              <a:gd name="connsiteY3" fmla="*/ 1041112 h 1249200"/>
              <a:gd name="connsiteX4" fmla="*/ 1046235 w 2511174"/>
              <a:gd name="connsiteY4" fmla="*/ 624012 h 1249200"/>
              <a:gd name="connsiteX5" fmla="*/ 1255462 w 2511174"/>
              <a:gd name="connsiteY5" fmla="*/ 624012 h 1249200"/>
              <a:gd name="connsiteX6" fmla="*/ 754298 w 2511174"/>
              <a:gd name="connsiteY6" fmla="*/ 1236789 h 1249200"/>
              <a:gd name="connsiteX7" fmla="*/ 630641 w 2511174"/>
              <a:gd name="connsiteY7" fmla="*/ 1249200 h 1249200"/>
              <a:gd name="connsiteX8" fmla="*/ 624919 w 2511174"/>
              <a:gd name="connsiteY8" fmla="*/ 1249200 h 1249200"/>
              <a:gd name="connsiteX9" fmla="*/ 501148 w 2511174"/>
              <a:gd name="connsiteY9" fmla="*/ 1236789 h 1249200"/>
              <a:gd name="connsiteX10" fmla="*/ 12500 w 2511174"/>
              <a:gd name="connsiteY10" fmla="*/ 750130 h 1249200"/>
              <a:gd name="connsiteX11" fmla="*/ 0 w 2511174"/>
              <a:gd name="connsiteY11" fmla="*/ 626495 h 1249200"/>
              <a:gd name="connsiteX12" fmla="*/ 2496585 w 2511174"/>
              <a:gd name="connsiteY12" fmla="*/ 0 h 1249200"/>
              <a:gd name="connsiteX13" fmla="*/ 2511174 w 2511174"/>
              <a:gd name="connsiteY13" fmla="*/ 0 h 1249200"/>
              <a:gd name="connsiteX14" fmla="*/ 2511174 w 2511174"/>
              <a:gd name="connsiteY14" fmla="*/ 67336 h 1249200"/>
              <a:gd name="connsiteX15" fmla="*/ 2511174 w 2511174"/>
              <a:gd name="connsiteY15" fmla="*/ 206970 h 1249200"/>
              <a:gd name="connsiteX16" fmla="*/ 2091957 w 2511174"/>
              <a:gd name="connsiteY16" fmla="*/ 623837 h 1249200"/>
              <a:gd name="connsiteX17" fmla="*/ 2511174 w 2511174"/>
              <a:gd name="connsiteY17" fmla="*/ 1041054 h 1249200"/>
              <a:gd name="connsiteX18" fmla="*/ 2511174 w 2511174"/>
              <a:gd name="connsiteY18" fmla="*/ 1246230 h 1249200"/>
              <a:gd name="connsiteX19" fmla="*/ 2511174 w 2511174"/>
              <a:gd name="connsiteY19" fmla="*/ 1249200 h 1249200"/>
              <a:gd name="connsiteX20" fmla="*/ 2508312 w 2511174"/>
              <a:gd name="connsiteY20" fmla="*/ 1249200 h 1249200"/>
              <a:gd name="connsiteX21" fmla="*/ 2384518 w 2511174"/>
              <a:gd name="connsiteY21" fmla="*/ 1236785 h 1249200"/>
              <a:gd name="connsiteX22" fmla="*/ 1882524 w 2511174"/>
              <a:gd name="connsiteY22" fmla="*/ 623837 h 1249200"/>
              <a:gd name="connsiteX23" fmla="*/ 2384518 w 2511174"/>
              <a:gd name="connsiteY23" fmla="*/ 11239 h 124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511174" h="1249200">
                <a:moveTo>
                  <a:pt x="0" y="624012"/>
                </a:moveTo>
                <a:lnTo>
                  <a:pt x="3018" y="624012"/>
                </a:lnTo>
                <a:cubicBezTo>
                  <a:pt x="12826" y="624012"/>
                  <a:pt x="52056" y="624012"/>
                  <a:pt x="208976" y="624012"/>
                </a:cubicBezTo>
                <a:cubicBezTo>
                  <a:pt x="208976" y="854450"/>
                  <a:pt x="396401" y="1041112"/>
                  <a:pt x="627781" y="1041112"/>
                </a:cubicBezTo>
                <a:cubicBezTo>
                  <a:pt x="858810" y="1041112"/>
                  <a:pt x="1046235" y="854450"/>
                  <a:pt x="1046235" y="624012"/>
                </a:cubicBezTo>
                <a:cubicBezTo>
                  <a:pt x="1046235" y="624012"/>
                  <a:pt x="1046235" y="624012"/>
                  <a:pt x="1255462" y="624012"/>
                </a:cubicBezTo>
                <a:cubicBezTo>
                  <a:pt x="1255462" y="926462"/>
                  <a:pt x="1040351" y="1178504"/>
                  <a:pt x="754298" y="1236789"/>
                </a:cubicBezTo>
                <a:lnTo>
                  <a:pt x="630641" y="1249200"/>
                </a:lnTo>
                <a:lnTo>
                  <a:pt x="624919" y="1249200"/>
                </a:lnTo>
                <a:lnTo>
                  <a:pt x="501148" y="1236789"/>
                </a:lnTo>
                <a:cubicBezTo>
                  <a:pt x="255759" y="1186830"/>
                  <a:pt x="62662" y="994520"/>
                  <a:pt x="12500" y="750130"/>
                </a:cubicBezTo>
                <a:lnTo>
                  <a:pt x="0" y="626495"/>
                </a:lnTo>
                <a:close/>
                <a:moveTo>
                  <a:pt x="2496585" y="0"/>
                </a:moveTo>
                <a:lnTo>
                  <a:pt x="2511174" y="0"/>
                </a:lnTo>
                <a:lnTo>
                  <a:pt x="2511174" y="67336"/>
                </a:lnTo>
                <a:cubicBezTo>
                  <a:pt x="2511174" y="206970"/>
                  <a:pt x="2511174" y="206970"/>
                  <a:pt x="2511174" y="206970"/>
                </a:cubicBezTo>
                <a:cubicBezTo>
                  <a:pt x="2279918" y="206970"/>
                  <a:pt x="2091957" y="393684"/>
                  <a:pt x="2091957" y="623837"/>
                </a:cubicBezTo>
                <a:cubicBezTo>
                  <a:pt x="2091957" y="854340"/>
                  <a:pt x="2279918" y="1041054"/>
                  <a:pt x="2511174" y="1041054"/>
                </a:cubicBezTo>
                <a:cubicBezTo>
                  <a:pt x="2511174" y="1197379"/>
                  <a:pt x="2511174" y="1236460"/>
                  <a:pt x="2511174" y="1246230"/>
                </a:cubicBezTo>
                <a:lnTo>
                  <a:pt x="2511174" y="1249200"/>
                </a:lnTo>
                <a:lnTo>
                  <a:pt x="2508312" y="1249200"/>
                </a:lnTo>
                <a:lnTo>
                  <a:pt x="2384518" y="1236785"/>
                </a:lnTo>
                <a:cubicBezTo>
                  <a:pt x="2098116" y="1178484"/>
                  <a:pt x="1882524" y="926372"/>
                  <a:pt x="1882524" y="623837"/>
                </a:cubicBezTo>
                <a:cubicBezTo>
                  <a:pt x="1882524" y="321609"/>
                  <a:pt x="2098116" y="69535"/>
                  <a:pt x="2384518" y="11239"/>
                </a:cubicBezTo>
                <a:close/>
              </a:path>
            </a:pathLst>
          </a:custGeom>
          <a:solidFill>
            <a:srgbClr val="F39678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Krone">
            <a:extLst>
              <a:ext uri="{FF2B5EF4-FFF2-40B4-BE49-F238E27FC236}">
                <a16:creationId xmlns:a16="http://schemas.microsoft.com/office/drawing/2014/main" id="{BF531D83-06D7-4122-82CA-B776865B94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0000" y="6310800"/>
            <a:ext cx="248400" cy="244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 marL="216000" indent="0">
              <a:buNone/>
              <a:defRPr sz="100">
                <a:noFill/>
              </a:defRPr>
            </a:lvl2pPr>
            <a:lvl3pPr marL="432000" indent="0">
              <a:buNone/>
              <a:defRPr sz="100">
                <a:noFill/>
              </a:defRPr>
            </a:lvl3pPr>
            <a:lvl4pPr>
              <a:buNone/>
              <a:defRPr sz="100">
                <a:noFill/>
              </a:defRPr>
            </a:lvl4pPr>
            <a:lvl5pPr>
              <a:buNone/>
              <a:defRPr sz="100">
                <a:noFill/>
              </a:defRPr>
            </a:lvl5pPr>
          </a:lstStyle>
          <a:p>
            <a:pPr lvl="0"/>
            <a:r>
              <a:rPr lang="da-DK" dirty="0"/>
              <a:t>Edit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1382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 A (tekst/bille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591138"/>
            <a:ext cx="7288213" cy="89829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  <a:endParaRPr lang="da-DK" noProof="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10C78A-23C9-4426-9672-56EAFB0CECFC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539750" y="1053909"/>
            <a:ext cx="7288214" cy="435525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tilføje underoverskrift i en linje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539749" y="1818000"/>
            <a:ext cx="5375276" cy="42827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275389" y="1871663"/>
            <a:ext cx="5373686" cy="4229100"/>
          </a:xfrm>
          <a:solidFill>
            <a:schemeClr val="bg2"/>
          </a:solidFill>
        </p:spPr>
        <p:txBody>
          <a:bodyPr tIns="648000" anchor="ctr" anchorCtr="0"/>
          <a:lstStyle>
            <a:lvl1pPr marL="0" indent="0" algn="ctr">
              <a:buNone/>
              <a:defRPr sz="1500"/>
            </a:lvl1pPr>
          </a:lstStyle>
          <a:p>
            <a:r>
              <a:rPr lang="da-DK" noProof="0" dirty="0"/>
              <a:t>Klik på ikonet for at tilføje billede eller grafik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2E72B64-D55D-4FBA-AB42-4C2CA5D3CF6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9D803D3-9AF2-427D-8F08-73821DA402B2}" type="datetime2">
              <a:rPr lang="da-DK" smtClean="0"/>
              <a:t>23. november 2021</a:t>
            </a:fld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3765-6ADF-4B65-9AFB-C50473B973C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a-DK" dirty="0"/>
              <a:t>Indsæt præsentationens titel via Sidefod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59E3BFE-B339-4298-976D-1CB2ABBC25E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68226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 A (tekst/graf etc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591138"/>
            <a:ext cx="7288213" cy="89829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  <a:endParaRPr lang="da-DK" noProof="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10C78A-23C9-4426-9672-56EAFB0CECFC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539750" y="1053909"/>
            <a:ext cx="7288214" cy="435525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tilføje underoverskrift i en linje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539749" y="1818000"/>
            <a:ext cx="5375276" cy="42827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 eller klik på tabel-/graf-/SmartArt- eller video-ikon for at indsætte objekt. For at indsætte billede, skift til layout: To spalter A (tekst/billede)</a:t>
            </a:r>
            <a:endParaRPr lang="da-DK" noProof="0" dirty="0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7583199B-5647-449E-90B4-9FCBFAD8924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75388" y="1818000"/>
            <a:ext cx="5373685" cy="4282763"/>
          </a:xfrm>
        </p:spPr>
        <p:txBody>
          <a:bodyPr/>
          <a:lstStyle>
            <a:lvl1pPr marL="216000" marR="0" indent="-216000" algn="l" defTabSz="914400" rtl="0" eaLnBrk="1" fontAlgn="auto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16000" marR="0" lvl="0" indent="-216000" algn="l" defTabSz="914400" rtl="0" eaLnBrk="1" fontAlgn="auto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dirty="0"/>
              <a:t>Klik for at tilføje tekst eller klik på tabel-/graf-/SmartArt- eller video-ikon for at indsætte objekt. For at indsætte billede, skift til layout: To spalter A (tekst/billede)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2E72B64-D55D-4FBA-AB42-4C2CA5D3CF6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E0241C2-67E1-44B2-9125-E94C19B37732}" type="datetime2">
              <a:rPr lang="da-DK" smtClean="0"/>
              <a:t>23. november 2021</a:t>
            </a:fld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3765-6ADF-4B65-9AFB-C50473B973C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a-DK" dirty="0"/>
              <a:t>Indsæt præsentationens titel via Sidefod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59E3BFE-B339-4298-976D-1CB2ABBC25E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71665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 B (tekst/bille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591138"/>
            <a:ext cx="7288213" cy="89829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  <a:endParaRPr lang="da-DK" noProof="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10C78A-23C9-4426-9672-56EAFB0CECFC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539750" y="1053909"/>
            <a:ext cx="7288214" cy="435525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tilføje underoverskrift i en linje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539749" y="1818000"/>
            <a:ext cx="3463926" cy="42827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4362450" y="1871663"/>
            <a:ext cx="7288213" cy="4229100"/>
          </a:xfrm>
          <a:solidFill>
            <a:schemeClr val="bg2"/>
          </a:solidFill>
        </p:spPr>
        <p:txBody>
          <a:bodyPr tIns="648000" anchor="ctr" anchorCtr="0"/>
          <a:lstStyle>
            <a:lvl1pPr marL="0" indent="0" algn="ctr">
              <a:buNone/>
              <a:defRPr sz="1500"/>
            </a:lvl1pPr>
          </a:lstStyle>
          <a:p>
            <a:r>
              <a:rPr lang="da-DK" noProof="0" dirty="0"/>
              <a:t>Klik på ikonet for at tilføje billede eller grafik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2E72B64-D55D-4FBA-AB42-4C2CA5D3CF6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3CFDE0D-8F10-4329-83E3-139F6C094CE4}" type="datetime2">
              <a:rPr lang="da-DK" smtClean="0"/>
              <a:t>23. november 2021</a:t>
            </a:fld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3765-6ADF-4B65-9AFB-C50473B973C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a-DK" dirty="0"/>
              <a:t>Indsæt præsentationens titel via Sidefod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59E3BFE-B339-4298-976D-1CB2ABBC25E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8217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 B (tekst/graf etc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591138"/>
            <a:ext cx="7288213" cy="89829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  <a:endParaRPr lang="da-DK" noProof="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10C78A-23C9-4426-9672-56EAFB0CECFC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539750" y="1053909"/>
            <a:ext cx="7288214" cy="435525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tilføje underoverskrift i en linje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539749" y="1818000"/>
            <a:ext cx="3463926" cy="4282763"/>
          </a:xfrm>
        </p:spPr>
        <p:txBody>
          <a:bodyPr/>
          <a:lstStyle>
            <a:lvl1pPr marL="216000" marR="0" indent="-216000" algn="l" defTabSz="914400" rtl="0" eaLnBrk="1" fontAlgn="auto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16000" marR="0" lvl="0" indent="-216000" algn="l" defTabSz="914400" rtl="0" eaLnBrk="1" fontAlgn="auto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dirty="0"/>
              <a:t>Klik for at tilføje tekst eller klik på tabel-/graf-/SmartArt- eller video-ikon for at indsætte objekt. For at indsætte billede, skift til layout: To spalter B (tekst/billede)</a:t>
            </a:r>
          </a:p>
          <a:p>
            <a:pPr lvl="0"/>
            <a:endParaRPr lang="da-DK" noProof="0" dirty="0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7583199B-5647-449E-90B4-9FCBFAD8924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362450" y="1818001"/>
            <a:ext cx="7288213" cy="42827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 eller klik på tabel-/graf-/SmartArt- eller video-ikon for at indsætte objekt. For at indsætte billede, skift til layout: To spalter B (tekst/billede)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2E72B64-D55D-4FBA-AB42-4C2CA5D3CF6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2019201-D65A-490D-B243-111B0BD93B8A}" type="datetime2">
              <a:rPr lang="da-DK" smtClean="0"/>
              <a:t>23. november 2021</a:t>
            </a:fld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3765-6ADF-4B65-9AFB-C50473B973C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a-DK" dirty="0"/>
              <a:t>Indsæt præsentationens titel via Sidefod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59E3BFE-B339-4298-976D-1CB2ABBC25E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05831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kt 22" hidden="1"/>
          <p:cNvGraphicFramePr>
            <a:graphicFrameLocks noChangeAspect="1"/>
          </p:cNvGraphicFramePr>
          <p:nvPr userDrawn="1"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8703724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think-cell Slide" r:id="rId23" imgW="342" imgH="337" progId="TCLayout.ActiveDocument.1">
                  <p:embed/>
                </p:oleObj>
              </mc:Choice>
              <mc:Fallback>
                <p:oleObj name="think-cell Slide" r:id="rId23" imgW="342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91138"/>
            <a:ext cx="11110912" cy="89829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49" y="1818000"/>
            <a:ext cx="11110913" cy="428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Klik for at tilføje tekst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5"/>
            <a:r>
              <a:rPr lang="da-DK" noProof="0" dirty="0"/>
              <a:t>6</a:t>
            </a:r>
          </a:p>
          <a:p>
            <a:pPr lvl="6"/>
            <a:r>
              <a:rPr lang="da-DK" noProof="0" dirty="0"/>
              <a:t>7</a:t>
            </a:r>
          </a:p>
          <a:p>
            <a:pPr lvl="7"/>
            <a:r>
              <a:rPr lang="da-DK" noProof="0" dirty="0"/>
              <a:t>8</a:t>
            </a:r>
          </a:p>
          <a:p>
            <a:pPr lvl="8"/>
            <a:r>
              <a:rPr lang="da-DK" noProof="0" dirty="0"/>
              <a:t>9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08DEBA68-4B7A-4D60-BF5A-BDA7E4DD28BC}" type="datetime2">
              <a:rPr lang="da-DK" smtClean="0"/>
              <a:t>23. november 2021</a:t>
            </a:fld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99675" y="6414568"/>
            <a:ext cx="1550988" cy="16573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CCCBD1A7-5775-4601-82CE-D8CF84D9828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136000" y="6414568"/>
            <a:ext cx="4779025" cy="16573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præsentationens titel via Sidefod</a:t>
            </a:r>
          </a:p>
        </p:txBody>
      </p:sp>
      <p:pic>
        <p:nvPicPr>
          <p:cNvPr id="40" name="Logo">
            <a:extLst>
              <a:ext uri="{FF2B5EF4-FFF2-40B4-BE49-F238E27FC236}">
                <a16:creationId xmlns:a16="http://schemas.microsoft.com/office/drawing/2014/main" id="{E5FD7ED3-104A-4CCF-B95E-797B0FC68FE3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6311088"/>
            <a:ext cx="252000" cy="243871"/>
          </a:xfrm>
          <a:prstGeom prst="rect">
            <a:avLst/>
          </a:prstGeom>
        </p:spPr>
      </p:pic>
      <p:grpSp>
        <p:nvGrpSpPr>
          <p:cNvPr id="2" name="Grid" hidden="1">
            <a:extLst>
              <a:ext uri="{FF2B5EF4-FFF2-40B4-BE49-F238E27FC236}">
                <a16:creationId xmlns:a16="http://schemas.microsoft.com/office/drawing/2014/main" id="{D9DA0217-DDBA-42D8-BFEA-C711061869D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1A61A5F-B6DF-45B8-896B-33FF532A5490}"/>
                </a:ext>
              </a:extLst>
            </p:cNvPr>
            <p:cNvSpPr/>
            <p:nvPr userDrawn="1"/>
          </p:nvSpPr>
          <p:spPr>
            <a:xfrm>
              <a:off x="0" y="0"/>
              <a:ext cx="540000" cy="64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000" noProof="0" dirty="0" err="1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E45933D-D26B-4871-9F0D-F4CC697CA5CF}"/>
                </a:ext>
              </a:extLst>
            </p:cNvPr>
            <p:cNvSpPr/>
            <p:nvPr userDrawn="1"/>
          </p:nvSpPr>
          <p:spPr>
            <a:xfrm>
              <a:off x="11652000" y="6102000"/>
              <a:ext cx="540000" cy="756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000" noProof="0" dirty="0" err="1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F98958-2557-4BE5-95DA-04CE7AEF4586}"/>
                </a:ext>
              </a:extLst>
            </p:cNvPr>
            <p:cNvSpPr/>
            <p:nvPr userDrawn="1"/>
          </p:nvSpPr>
          <p:spPr>
            <a:xfrm flipV="1">
              <a:off x="1136000" y="1115999"/>
              <a:ext cx="360000" cy="756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000" noProof="0" dirty="0" err="1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DD6A944-E535-4B7C-B906-9F3806682A31}"/>
                </a:ext>
              </a:extLst>
            </p:cNvPr>
            <p:cNvSpPr/>
            <p:nvPr userDrawn="1"/>
          </p:nvSpPr>
          <p:spPr>
            <a:xfrm flipV="1">
              <a:off x="2092000" y="6551612"/>
              <a:ext cx="360000" cy="3063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000" noProof="0" dirty="0" err="1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CDAD70B-D79A-4858-851E-7B49F1F95198}"/>
                </a:ext>
              </a:extLst>
            </p:cNvPr>
            <p:cNvSpPr/>
            <p:nvPr userDrawn="1"/>
          </p:nvSpPr>
          <p:spPr>
            <a:xfrm flipV="1">
              <a:off x="3048000" y="6551612"/>
              <a:ext cx="360000" cy="3063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000" noProof="0" dirty="0" err="1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8B331D0-FEB9-4D2D-8004-762C2E119007}"/>
                </a:ext>
              </a:extLst>
            </p:cNvPr>
            <p:cNvSpPr/>
            <p:nvPr userDrawn="1"/>
          </p:nvSpPr>
          <p:spPr>
            <a:xfrm flipV="1">
              <a:off x="4004000" y="6551612"/>
              <a:ext cx="360000" cy="3063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000" noProof="0" dirty="0" err="1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C5949D6-F9B8-4C31-9E7D-D7A8658AEE36}"/>
                </a:ext>
              </a:extLst>
            </p:cNvPr>
            <p:cNvSpPr/>
            <p:nvPr userDrawn="1"/>
          </p:nvSpPr>
          <p:spPr>
            <a:xfrm flipV="1">
              <a:off x="4960000" y="6551612"/>
              <a:ext cx="360000" cy="3063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000" noProof="0" dirty="0" err="1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3ED0853-D766-41A3-82DC-907300F2E4F9}"/>
                </a:ext>
              </a:extLst>
            </p:cNvPr>
            <p:cNvSpPr/>
            <p:nvPr userDrawn="1"/>
          </p:nvSpPr>
          <p:spPr>
            <a:xfrm flipV="1">
              <a:off x="5916000" y="6551612"/>
              <a:ext cx="360000" cy="3063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000" noProof="0" dirty="0" err="1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906748-FD2B-4C9F-8C47-188489A17A75}"/>
                </a:ext>
              </a:extLst>
            </p:cNvPr>
            <p:cNvSpPr/>
            <p:nvPr userDrawn="1"/>
          </p:nvSpPr>
          <p:spPr>
            <a:xfrm flipV="1">
              <a:off x="6872000" y="6551612"/>
              <a:ext cx="360000" cy="3063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000" noProof="0" dirty="0" err="1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1753919-057A-46F5-BAE9-8427341C6BF4}"/>
                </a:ext>
              </a:extLst>
            </p:cNvPr>
            <p:cNvSpPr/>
            <p:nvPr userDrawn="1"/>
          </p:nvSpPr>
          <p:spPr>
            <a:xfrm flipV="1">
              <a:off x="7828000" y="6551612"/>
              <a:ext cx="360000" cy="3063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000" noProof="0" dirty="0" err="1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7F0372E-1B27-48BB-8296-72A14978DC99}"/>
                </a:ext>
              </a:extLst>
            </p:cNvPr>
            <p:cNvSpPr/>
            <p:nvPr userDrawn="1"/>
          </p:nvSpPr>
          <p:spPr>
            <a:xfrm flipV="1">
              <a:off x="8784000" y="6551612"/>
              <a:ext cx="360000" cy="3063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000" noProof="0" dirty="0" err="1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4B14FB1-4F65-449B-8EEC-0D06182E37D0}"/>
                </a:ext>
              </a:extLst>
            </p:cNvPr>
            <p:cNvSpPr/>
            <p:nvPr userDrawn="1"/>
          </p:nvSpPr>
          <p:spPr>
            <a:xfrm flipV="1">
              <a:off x="9740000" y="6551612"/>
              <a:ext cx="360000" cy="3063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000" noProof="0" dirty="0" err="1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C5217D4-9E07-420F-BDEF-B8FC8DD76716}"/>
                </a:ext>
              </a:extLst>
            </p:cNvPr>
            <p:cNvSpPr/>
            <p:nvPr userDrawn="1"/>
          </p:nvSpPr>
          <p:spPr>
            <a:xfrm flipV="1">
              <a:off x="10696000" y="6551612"/>
              <a:ext cx="360000" cy="3063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000" noProof="0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41" r:id="rId2"/>
    <p:sldLayoutId id="2147483746" r:id="rId3"/>
    <p:sldLayoutId id="2147483747" r:id="rId4"/>
    <p:sldLayoutId id="2147483731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6" r:id="rId12"/>
    <p:sldLayoutId id="2147483755" r:id="rId13"/>
    <p:sldLayoutId id="2147483759" r:id="rId14"/>
    <p:sldLayoutId id="2147483758" r:id="rId15"/>
    <p:sldLayoutId id="2147483760" r:id="rId16"/>
    <p:sldLayoutId id="2147483757" r:id="rId17"/>
    <p:sldLayoutId id="2147483744" r:id="rId18"/>
    <p:sldLayoutId id="2147483670" r:id="rId19"/>
  </p:sldLayoutIdLst>
  <p:hf hdr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11000"/>
        </a:lnSpc>
        <a:spcBef>
          <a:spcPts val="0"/>
        </a:spcBef>
        <a:buFont typeface="Arial" panose="020B0604020202020204" pitchFamily="34" charset="0"/>
        <a:buChar char="•"/>
        <a:defRPr sz="15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11000"/>
        </a:lnSpc>
        <a:spcBef>
          <a:spcPts val="0"/>
        </a:spcBef>
        <a:buFont typeface="Arial" panose="020B0604020202020204" pitchFamily="34" charset="0"/>
        <a:buChar char="•"/>
        <a:defRPr sz="1200" kern="1200" spc="10" baseline="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11000"/>
        </a:lnSpc>
        <a:spcBef>
          <a:spcPts val="0"/>
        </a:spcBef>
        <a:buFont typeface="Arial" panose="020B0604020202020204" pitchFamily="34" charset="0"/>
        <a:buChar char="•"/>
        <a:defRPr sz="1200" kern="1200" spc="10" baseline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1000"/>
        </a:lnSpc>
        <a:spcBef>
          <a:spcPts val="0"/>
        </a:spcBef>
        <a:buFont typeface="Arial" panose="020B0604020202020204" pitchFamily="34" charset="0"/>
        <a:buChar char="​"/>
        <a:defRPr sz="1500" kern="1200" spc="10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1000"/>
        </a:lnSpc>
        <a:spcBef>
          <a:spcPts val="0"/>
        </a:spcBef>
        <a:buFont typeface="Arial" panose="020B0604020202020204" pitchFamily="34" charset="0"/>
        <a:buChar char="​"/>
        <a:defRPr sz="1500" b="1" kern="1200" spc="10" baseline="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1000"/>
        </a:lnSpc>
        <a:spcBef>
          <a:spcPts val="500"/>
        </a:spcBef>
        <a:buFont typeface="Arial" panose="020B0604020202020204" pitchFamily="34" charset="0"/>
        <a:buChar char="​"/>
        <a:defRPr sz="900" kern="1200" spc="10" baseline="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89000"/>
        </a:lnSpc>
        <a:spcBef>
          <a:spcPts val="0"/>
        </a:spcBef>
        <a:buFont typeface="Arial" panose="020B0604020202020204" pitchFamily="34" charset="0"/>
        <a:buChar char="​"/>
        <a:tabLst/>
        <a:defRPr sz="3000" b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86000"/>
        </a:lnSpc>
        <a:spcBef>
          <a:spcPts val="0"/>
        </a:spcBef>
        <a:buFont typeface="Arial" panose="020B0604020202020204" pitchFamily="34" charset="0"/>
        <a:buChar char="​"/>
        <a:tabLst/>
        <a:defRPr sz="5200" b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​"/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317" userDrawn="1">
          <p15:clr>
            <a:srgbClr val="F26B43"/>
          </p15:clr>
        </p15:guide>
        <p15:guide id="2" pos="1544" userDrawn="1">
          <p15:clr>
            <a:srgbClr val="F26B43"/>
          </p15:clr>
        </p15:guide>
        <p15:guide id="3" orient="horz" pos="4126" userDrawn="1">
          <p15:clr>
            <a:srgbClr val="F26B43"/>
          </p15:clr>
        </p15:guide>
        <p15:guide id="5" pos="1920" userDrawn="1">
          <p15:clr>
            <a:srgbClr val="F26B43"/>
          </p15:clr>
        </p15:guide>
        <p15:guide id="6" pos="2146" userDrawn="1">
          <p15:clr>
            <a:srgbClr val="F26B43"/>
          </p15:clr>
        </p15:guide>
        <p15:guide id="7" pos="2522" userDrawn="1">
          <p15:clr>
            <a:srgbClr val="F26B43"/>
          </p15:clr>
        </p15:guide>
        <p15:guide id="8" pos="2748" userDrawn="1">
          <p15:clr>
            <a:srgbClr val="F26B43"/>
          </p15:clr>
        </p15:guide>
        <p15:guide id="9" pos="3124" userDrawn="1">
          <p15:clr>
            <a:srgbClr val="F26B43"/>
          </p15:clr>
        </p15:guide>
        <p15:guide id="10" pos="3351" userDrawn="1">
          <p15:clr>
            <a:srgbClr val="F26B43"/>
          </p15:clr>
        </p15:guide>
        <p15:guide id="11" pos="3726" userDrawn="1">
          <p15:clr>
            <a:srgbClr val="F26B43"/>
          </p15:clr>
        </p15:guide>
        <p15:guide id="12" pos="3953" userDrawn="1">
          <p15:clr>
            <a:srgbClr val="F26B43"/>
          </p15:clr>
        </p15:guide>
        <p15:guide id="13" pos="4328" userDrawn="1">
          <p15:clr>
            <a:srgbClr val="F26B43"/>
          </p15:clr>
        </p15:guide>
        <p15:guide id="14" pos="4555" userDrawn="1">
          <p15:clr>
            <a:srgbClr val="F26B43"/>
          </p15:clr>
        </p15:guide>
        <p15:guide id="15" pos="4931" userDrawn="1">
          <p15:clr>
            <a:srgbClr val="F26B43"/>
          </p15:clr>
        </p15:guide>
        <p15:guide id="16" pos="5157" userDrawn="1">
          <p15:clr>
            <a:srgbClr val="F26B43"/>
          </p15:clr>
        </p15:guide>
        <p15:guide id="17" pos="5533" userDrawn="1">
          <p15:clr>
            <a:srgbClr val="F26B43"/>
          </p15:clr>
        </p15:guide>
        <p15:guide id="18" pos="5760" userDrawn="1">
          <p15:clr>
            <a:srgbClr val="F26B43"/>
          </p15:clr>
        </p15:guide>
        <p15:guide id="19" pos="6135" userDrawn="1">
          <p15:clr>
            <a:srgbClr val="F26B43"/>
          </p15:clr>
        </p15:guide>
        <p15:guide id="20" pos="6362" userDrawn="1">
          <p15:clr>
            <a:srgbClr val="F26B43"/>
          </p15:clr>
        </p15:guide>
        <p15:guide id="21" pos="6737" userDrawn="1">
          <p15:clr>
            <a:srgbClr val="F26B43"/>
          </p15:clr>
        </p15:guide>
        <p15:guide id="22" pos="6964" userDrawn="1">
          <p15:clr>
            <a:srgbClr val="F26B43"/>
          </p15:clr>
        </p15:guide>
        <p15:guide id="23" pos="715" userDrawn="1">
          <p15:clr>
            <a:srgbClr val="F26B43"/>
          </p15:clr>
        </p15:guide>
        <p15:guide id="24" pos="942" userDrawn="1">
          <p15:clr>
            <a:srgbClr val="F26B43"/>
          </p15:clr>
        </p15:guide>
        <p15:guide id="25" orient="horz" pos="702" userDrawn="1">
          <p15:clr>
            <a:srgbClr val="F26B43"/>
          </p15:clr>
        </p15:guide>
        <p15:guide id="26" orient="horz" pos="1179" userDrawn="1">
          <p15:clr>
            <a:srgbClr val="F26B43"/>
          </p15:clr>
        </p15:guide>
        <p15:guide id="28" pos="340" userDrawn="1">
          <p15:clr>
            <a:srgbClr val="F26B43"/>
          </p15:clr>
        </p15:guide>
        <p15:guide id="30" orient="horz" pos="408" userDrawn="1">
          <p15:clr>
            <a:srgbClr val="F26B43"/>
          </p15:clr>
        </p15:guide>
        <p15:guide id="31" pos="7339" userDrawn="1">
          <p15:clr>
            <a:srgbClr val="F26B43"/>
          </p15:clr>
        </p15:guide>
        <p15:guide id="32" orient="horz" pos="384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dsholder til tekst 33">
            <a:extLst>
              <a:ext uri="{FF2B5EF4-FFF2-40B4-BE49-F238E27FC236}">
                <a16:creationId xmlns:a16="http://schemas.microsoft.com/office/drawing/2014/main" id="{FCC543CC-AAAA-48C0-8AF8-4622B66398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0" name="Titel 29">
            <a:extLst>
              <a:ext uri="{FF2B5EF4-FFF2-40B4-BE49-F238E27FC236}">
                <a16:creationId xmlns:a16="http://schemas.microsoft.com/office/drawing/2014/main" id="{46968779-715D-49A6-8088-FF851CD1E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749" y="1394807"/>
            <a:ext cx="7286727" cy="2402130"/>
          </a:xfrm>
        </p:spPr>
        <p:txBody>
          <a:bodyPr>
            <a:normAutofit fontScale="90000"/>
          </a:bodyPr>
          <a:lstStyle/>
          <a:p>
            <a:r>
              <a:rPr lang="da-DK" dirty="0"/>
              <a:t>Inspiration til ledelsesdrøftelse om anvendelse af hjemmearbejde</a:t>
            </a:r>
          </a:p>
        </p:txBody>
      </p:sp>
      <p:sp>
        <p:nvSpPr>
          <p:cNvPr id="31" name="Undertitel 30">
            <a:extLst>
              <a:ext uri="{FF2B5EF4-FFF2-40B4-BE49-F238E27FC236}">
                <a16:creationId xmlns:a16="http://schemas.microsoft.com/office/drawing/2014/main" id="{42E71A61-95BB-4551-9DCD-D00ADC51AC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749" y="4036967"/>
            <a:ext cx="5375276" cy="845820"/>
          </a:xfrm>
        </p:spPr>
        <p:txBody>
          <a:bodyPr/>
          <a:lstStyle/>
          <a:p>
            <a:r>
              <a:rPr lang="da-DK" sz="1800" dirty="0"/>
              <a:t>5 centrale trin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EBDCD09-B75F-4F41-BCE8-5EEF6A496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Oktober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EED3763-4169-4D45-A0A3-40AB70077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Indsæt præsentationens titel via Sidefod</a:t>
            </a:r>
          </a:p>
        </p:txBody>
      </p:sp>
      <p:sp>
        <p:nvSpPr>
          <p:cNvPr id="36" name="Pladsholder til tekst 35">
            <a:extLst>
              <a:ext uri="{FF2B5EF4-FFF2-40B4-BE49-F238E27FC236}">
                <a16:creationId xmlns:a16="http://schemas.microsoft.com/office/drawing/2014/main" id="{D0A2A771-7395-447F-8B6A-45079517479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011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0B126306-A9E1-4641-BFCC-EBB593F58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91138"/>
            <a:ext cx="5375275" cy="1082612"/>
          </a:xfrm>
        </p:spPr>
        <p:txBody>
          <a:bodyPr>
            <a:normAutofit fontScale="90000"/>
          </a:bodyPr>
          <a:lstStyle/>
          <a:p>
            <a:r>
              <a:rPr lang="da-DK" dirty="0"/>
              <a:t>TRIN 4: </a:t>
            </a:r>
            <a:br>
              <a:rPr lang="da-DK" dirty="0"/>
            </a:br>
            <a:r>
              <a:rPr lang="da-DK" dirty="0"/>
              <a:t>Tag stilling til, hvordan hjemmearbejde kan tilrettelægges</a:t>
            </a:r>
          </a:p>
        </p:txBody>
      </p:sp>
      <p:sp>
        <p:nvSpPr>
          <p:cNvPr id="16" name="Pladsholder til indhold 15">
            <a:extLst>
              <a:ext uri="{FF2B5EF4-FFF2-40B4-BE49-F238E27FC236}">
                <a16:creationId xmlns:a16="http://schemas.microsoft.com/office/drawing/2014/main" id="{89C44AB4-E6AC-4B72-89E0-6B81B44631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9749" y="2402422"/>
            <a:ext cx="5133507" cy="2412094"/>
          </a:xfrm>
        </p:spPr>
        <p:txBody>
          <a:bodyPr/>
          <a:lstStyle/>
          <a:p>
            <a:pPr marL="0" indent="0">
              <a:buNone/>
            </a:pPr>
            <a:r>
              <a:rPr lang="da-DK" dirty="0">
                <a:solidFill>
                  <a:schemeClr val="accent1"/>
                </a:solidFill>
              </a:rPr>
              <a:t>Hvis det vurderes, at hjemmearbejde er relevant i konkrete tilfælde, skal der tages stilling til, hvordan hjemmearbejdet skal tilrettelægges. 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2196C866-E938-40C7-AF41-5CA6647724C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8" r="-232"/>
          <a:stretch/>
        </p:blipFill>
        <p:spPr>
          <a:xfrm>
            <a:off x="6299315" y="0"/>
            <a:ext cx="5916612" cy="6858000"/>
          </a:xfr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AC19055-D0A6-44D7-9D17-7F25594509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9</a:t>
            </a:fld>
            <a:endParaRPr lang="da-DK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10E4F6E-DAD1-4F7C-B0FB-8E9E738697F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1FB3FAF-A7E6-4106-8ACD-41D407863753}" type="datetime2">
              <a:rPr lang="da-DK" smtClean="0"/>
              <a:t>23. november 2021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7491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9693C69-8622-4A04-84AE-5DA509C885A4}"/>
              </a:ext>
            </a:extLst>
          </p:cNvPr>
          <p:cNvSpPr/>
          <p:nvPr/>
        </p:nvSpPr>
        <p:spPr>
          <a:xfrm>
            <a:off x="4362450" y="0"/>
            <a:ext cx="782955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1000"/>
              </a:lnSpc>
            </a:pPr>
            <a:endParaRPr lang="da-DK" sz="1500" noProof="0" dirty="0" err="1"/>
          </a:p>
        </p:txBody>
      </p:sp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A2924305-F765-45A6-B4BB-D91BF17EED3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9750" y="1708662"/>
            <a:ext cx="3463926" cy="422910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da-DK" sz="2200" dirty="0">
                <a:latin typeface="Academy Sans Office Light" panose="020B0403030000000000" pitchFamily="34" charset="0"/>
              </a:rPr>
              <a:t>Hjemmearbejde </a:t>
            </a:r>
            <a:r>
              <a:rPr lang="da-DK" sz="2200" dirty="0" smtClean="0">
                <a:latin typeface="Academy Sans Office Light" panose="020B0403030000000000" pitchFamily="34" charset="0"/>
              </a:rPr>
              <a:t>kan overordnet </a:t>
            </a:r>
            <a:r>
              <a:rPr lang="da-DK" sz="2200" dirty="0">
                <a:latin typeface="Academy Sans Office Light" panose="020B0403030000000000" pitchFamily="34" charset="0"/>
              </a:rPr>
              <a:t>tilrettelægges </a:t>
            </a:r>
            <a:r>
              <a:rPr lang="da-DK" sz="2200" dirty="0" smtClean="0">
                <a:latin typeface="Academy Sans Office Light" panose="020B0403030000000000" pitchFamily="34" charset="0"/>
              </a:rPr>
              <a:t>ad </a:t>
            </a:r>
            <a:r>
              <a:rPr lang="da-DK" sz="2200" dirty="0">
                <a:latin typeface="Academy Sans Office Light" panose="020B0403030000000000" pitchFamily="34" charset="0"/>
              </a:rPr>
              <a:t>hoc eller som fast tilbagevendende. </a:t>
            </a:r>
            <a:endParaRPr lang="da-DK" sz="2200" dirty="0" smtClean="0">
              <a:latin typeface="Academy Sans Office Light" panose="020B0403030000000000" pitchFamily="34" charset="0"/>
            </a:endParaRPr>
          </a:p>
          <a:p>
            <a:pPr marL="0" indent="0" algn="ctr">
              <a:buNone/>
            </a:pPr>
            <a:r>
              <a:rPr lang="da-DK" sz="2200" dirty="0" smtClean="0">
                <a:latin typeface="Academy Sans Office Light" panose="020B0403030000000000" pitchFamily="34" charset="0"/>
              </a:rPr>
              <a:t>Indenfor begge former er der forskellige måder at tilrettelægge i praksis.</a:t>
            </a:r>
            <a:endParaRPr lang="da-DK" sz="2200" dirty="0">
              <a:latin typeface="Academy Sans Office Light" panose="020B0403030000000000" pitchFamily="34" charset="0"/>
            </a:endParaRPr>
          </a:p>
        </p:txBody>
      </p:sp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291BE5DE-D85A-4024-B4BA-BA491B1901C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784657B-158F-422E-810C-FF9C9235F011}" type="datetime2">
              <a:rPr lang="da-DK" smtClean="0"/>
              <a:t>23. november 2021</a:t>
            </a:fld>
            <a:endParaRPr lang="da-DK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C1AC8656-F8AA-43BE-B330-D45E4D61C37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10</a:t>
            </a:fld>
            <a:endParaRPr lang="da-DK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AD3D2D01-E21D-4173-9F17-13CC1B49FFB2}"/>
              </a:ext>
            </a:extLst>
          </p:cNvPr>
          <p:cNvSpPr txBox="1"/>
          <p:nvPr/>
        </p:nvSpPr>
        <p:spPr>
          <a:xfrm>
            <a:off x="0" y="856000"/>
            <a:ext cx="43624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6000" dirty="0">
                <a:latin typeface="+mj-lt"/>
              </a:rPr>
              <a:t>4</a:t>
            </a:r>
          </a:p>
        </p:txBody>
      </p:sp>
      <p:graphicFrame>
        <p:nvGraphicFramePr>
          <p:cNvPr id="11" name="Tabel 10" descr="{&quot;Ott&quot;:{&quot;FirstRow&quot;:{&quot;Font&quot;:{&quot;Bold&quot;:true},&quot;LineSpacing&quot;:{},&quot;Margin&quot;:{},&quot;Borders&quot;:{&quot;Vertical&quot;:{},&quot;Horizontal&quot;:{&quot;BorderWeightOverridePp&quot;:&quot;Pt0_25&quot;},&quot;Left&quot;:{},&quot;Top&quot;:{&quot;Color&quot;:{&quot;Key&quot;:&quot;Lines&quot;},&quot;BorderWeight&quot;:&quot;Pt0_75&quot;,&quot;Type&quot;:&quot;Solid&quot;,&quot;Visible&quot;:true},&quot;Right&quot;:{},&quot;Bottom&quot;:{&quot;Color&quot;:{&quot;Key&quot;:&quot;Lines&quot;},&quot;BorderWeight&quot;:&quot;Pt0_25&quot;,&quot;Type&quot;:&quot;Solid&quot;,&quot;Visible&quot;:true}}},&quot;LastRow&quot;:{&quot;Font&quot;:{&quot;Bold&quot;:true},&quot;LineSpacing&quot;:{},&quot;Margin&quot;:{},&quot;Borders&quot;:{&quot;Vertical&quot;:{},&quot;Horizontal&quot;:{&quot;BorderWeightOverridePp&quot;:&quot;Pt0_75&quot;},&quot;Left&quot;:{},&quot;Top&quot;:{&quot;Color&quot;:{&quot;Key&quot;:&quot;Lines&quot;},&quot;BorderWeight&quot;:&quot;Pt0_25&quot;,&quot;Type&quot;:&quot;Solid&quot;,&quot;Visible&quot;:true},&quot;Right&quot;:{},&quot;Bottom&quot;:{&quot;Color&quot;:{&quot;Key&quot;:&quot;Lines&quot;},&quot;BorderWeight&quot;:&quot;Pt0_75&quot;,&quot;Type&quot;:&quot;Solid&quot;,&quot;Visible&quot;:true}}},&quot;FirstColumn&quot;:{&quot;Font&quot;:{},&quot;LineSpacing&quot;:{},&quot;Alignment&quot;:{&quot;Horizontal&quot;:&quot;Left&quot;},&quot;Margin&quot;:{},&quot;Borders&quot;:{&quot;Vertical&quot;:{},&quot;Horizontal&quot;:{},&quot;Left&quot;:{},&quot;Top&quot;:{},&quot;Right&quot;:{},&quot;Bottom&quot;:{}}},&quot;LastColumn&quot;:{&quot;Font&quot;:{},&quot;LineSpacing&quot;:{},&quot;Alignment&quot;:{},&quot;Margin&quot;:{},&quot;Borders&quot;:{&quot;Vertical&quot;:{},&quot;Horizontal&quot;:{},&quot;Left&quot;:{},&quot;Top&quot;:{},&quot;Right&quot;:{},&quot;Bottom&quot;:{}}},&quot;BandedRow&quot;:{&quot;Item&quot;:{&quot;Font&quot;:{},&quot;LineSpacing&quot;:{},&quot;Margin&quot;:{},&quot;Borders&quot;:{&quot;Vertical&quot;:{},&quot;Horizontal&quot;:{},&quot;Left&quot;:{},&quot;Top&quot;:{},&quot;Right&quot;:{},&quot;Bottom&quot;:{}}}},&quot;BandedColumn&quot;:{&quot;Item&quot;:{&quot;Font&quot;:{},&quot;LineSpacing&quot;:{},&quot;Alignment&quot;:{},&quot;Margin&quot;:{},&quot;Borders&quot;:{&quot;Vertical&quot;:{},&quot;Horizontal&quot;:{},&quot;Left&quot;:{},&quot;Top&quot;:{},&quot;Right&quot;:{},&quot;Bottom&quot;:{}}}},&quot;FitRowHeightPp&quot;:true,&quot;ZeroMarginsWord&quot;:true,&quot;BackgroundColor&quot;:{&quot;Key&quot;:&quot;Background&quot;},&quot;Font&quot;:{&quot;Name&quot;:&quot;Republic Office&quot;,&quot;Size&quot;:7.0,&quot;Color&quot;:{&quot;Key&quot;:&quot;Text&quot;}},&quot;LineSpacing&quot;:{},&quot;Alignment&quot;:{&quot;Horizontal&quot;:&quot;Right&quot;,&quot;Vertical&quot;:&quot;Center&quot;},&quot;Margin&quot;:{&quot;Left&quot;:4.0,&quot;Top&quot;:8.0,&quot;Right&quot;:4.0,&quot;Bottom&quot;:8.0},&quot;Borders&quot;:{&quot;Vertical&quot;:{&quot;Visible&quot;:false},&quot;Horizontal&quot;:{&quot;Visible&quot;:false},&quot;Left&quot;:{&quot;Visible&quot;:false},&quot;Top&quot;:{&quot;Visible&quot;:false},&quot;Right&quot;:{&quot;Visible&quot;:false},&quot;Bottom&quot;:{&quot;Visible&quot;:false}}},&quot;Ccs&quot;:{&quot;Text&quot;:&quot;20, 20, 61&quot;,&quot;Background&quot;:&quot;Transparent&quot;,&quot;Highlight&quot;:&quot;207, 197, 195&quot;,&quot;Lines&quot;:&quot;20, 20, 61&quot;},&quot;Cop&quot;:{&quot;FirstRow&quot;:true,&quot;LastRow&quot;:true,&quot;FirstColumn&quot;:true}}">
            <a:extLst>
              <a:ext uri="{FF2B5EF4-FFF2-40B4-BE49-F238E27FC236}">
                <a16:creationId xmlns:a16="http://schemas.microsoft.com/office/drawing/2014/main" id="{2FE25CFC-6143-4AF8-AD47-332673F1D5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209807"/>
              </p:ext>
            </p:extLst>
          </p:nvPr>
        </p:nvGraphicFramePr>
        <p:xfrm>
          <a:off x="5217333" y="1871663"/>
          <a:ext cx="6119783" cy="236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9783">
                  <a:extLst>
                    <a:ext uri="{9D8B030D-6E8A-4147-A177-3AD203B41FA5}">
                      <a16:colId xmlns:a16="http://schemas.microsoft.com/office/drawing/2014/main" val="27968857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da-DK" sz="1800" b="1" dirty="0">
                          <a:solidFill>
                            <a:schemeClr val="accent1"/>
                          </a:solidFill>
                          <a:latin typeface="Academy Sans Office" panose="020B0503030000000000" pitchFamily="34" charset="0"/>
                        </a:rPr>
                        <a:t>Mulige refleksionsspørgsmål:</a:t>
                      </a:r>
                    </a:p>
                  </a:txBody>
                  <a:tcPr marL="50800" marR="50800" marT="101600" marB="101600" anchor="ctr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246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u="none" strike="noStrike" dirty="0"/>
                        <a:t>Tilsiger</a:t>
                      </a:r>
                      <a:r>
                        <a:rPr lang="da-DK" sz="1200" u="none" strike="noStrike" baseline="0" dirty="0"/>
                        <a:t> behovet, at hjemmearbejde aftales ad hoc?</a:t>
                      </a:r>
                    </a:p>
                  </a:txBody>
                  <a:tcPr marL="50800" marR="50800" marT="101600" marB="101600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1141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/>
                        <a:t>Er der forhold, der tilsiger, at der er behov for at afprøve hjemmearbejdet som fast tilbagevendende? </a:t>
                      </a:r>
                      <a:r>
                        <a:rPr lang="da-DK" sz="1200" strike="noStrike" dirty="0" smtClean="0">
                          <a:solidFill>
                            <a:schemeClr val="tx1"/>
                          </a:solidFill>
                        </a:rPr>
                        <a:t>Og </a:t>
                      </a:r>
                      <a:r>
                        <a:rPr lang="da-DK" sz="1200" strike="noStrike" dirty="0">
                          <a:solidFill>
                            <a:schemeClr val="tx1"/>
                          </a:solidFill>
                        </a:rPr>
                        <a:t>er der i så fald </a:t>
                      </a:r>
                      <a:r>
                        <a:rPr lang="da-DK" sz="1200" dirty="0">
                          <a:solidFill>
                            <a:schemeClr val="tx1"/>
                          </a:solidFill>
                        </a:rPr>
                        <a:t>evt. behov for at </a:t>
                      </a:r>
                      <a:r>
                        <a:rPr lang="da-DK" sz="1200" strike="noStrike" dirty="0" smtClean="0">
                          <a:solidFill>
                            <a:schemeClr val="tx1"/>
                          </a:solidFill>
                        </a:rPr>
                        <a:t>aftale</a:t>
                      </a:r>
                      <a:r>
                        <a:rPr lang="da-DK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a-DK" sz="1200" dirty="0">
                          <a:solidFill>
                            <a:schemeClr val="tx1"/>
                          </a:solidFill>
                        </a:rPr>
                        <a:t>faste </a:t>
                      </a:r>
                      <a:r>
                        <a:rPr lang="da-DK" sz="1200" dirty="0" smtClean="0">
                          <a:solidFill>
                            <a:schemeClr val="tx1"/>
                          </a:solidFill>
                        </a:rPr>
                        <a:t>fremmøde- eller hjemmearbejdsdage</a:t>
                      </a:r>
                      <a:r>
                        <a:rPr lang="da-DK" sz="1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50800" marR="50800" marT="101600" marB="101600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0339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u="none" strike="noStrike" dirty="0" smtClean="0">
                          <a:solidFill>
                            <a:schemeClr val="tx1"/>
                          </a:solidFill>
                        </a:rPr>
                        <a:t>Er </a:t>
                      </a:r>
                      <a:r>
                        <a:rPr lang="da-DK" sz="1200" u="none" strike="noStrike" dirty="0">
                          <a:solidFill>
                            <a:schemeClr val="tx1"/>
                          </a:solidFill>
                        </a:rPr>
                        <a:t>der behov for udmeldinger vedr. mødeafholdelse? Skal mødeindkaldelser fx altid indeholde et link, så man også kan tilgå mødet virtuelt</a:t>
                      </a:r>
                      <a:r>
                        <a:rPr lang="da-DK" sz="1200" u="none" strike="noStrike" dirty="0" smtClean="0">
                          <a:solidFill>
                            <a:schemeClr val="tx1"/>
                          </a:solidFill>
                        </a:rPr>
                        <a:t>? Eller skal nogle møder som udgangspunkt altid være fysiske?</a:t>
                      </a:r>
                      <a:endParaRPr lang="da-DK" sz="1200" strike="noStrike" dirty="0">
                        <a:solidFill>
                          <a:schemeClr val="tx1"/>
                        </a:solidFill>
                      </a:endParaRPr>
                    </a:p>
                  </a:txBody>
                  <a:tcPr marL="50800" marR="50800" marT="101600" marB="101600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15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871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0B126306-A9E1-4641-BFCC-EBB593F58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91138"/>
            <a:ext cx="5375275" cy="1082612"/>
          </a:xfrm>
        </p:spPr>
        <p:txBody>
          <a:bodyPr>
            <a:normAutofit fontScale="90000"/>
          </a:bodyPr>
          <a:lstStyle/>
          <a:p>
            <a:r>
              <a:rPr lang="da-DK" dirty="0"/>
              <a:t>TRIN 5: </a:t>
            </a:r>
            <a:br>
              <a:rPr lang="da-DK" dirty="0"/>
            </a:br>
            <a:r>
              <a:rPr lang="da-DK" dirty="0"/>
              <a:t>Tænk langsigtet – begynd med en forsøgsperiode og evaluér løbende</a:t>
            </a:r>
          </a:p>
        </p:txBody>
      </p:sp>
      <p:sp>
        <p:nvSpPr>
          <p:cNvPr id="16" name="Pladsholder til indhold 15">
            <a:extLst>
              <a:ext uri="{FF2B5EF4-FFF2-40B4-BE49-F238E27FC236}">
                <a16:creationId xmlns:a16="http://schemas.microsoft.com/office/drawing/2014/main" id="{89C44AB4-E6AC-4B72-89E0-6B81B44631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9749" y="2402422"/>
            <a:ext cx="5133507" cy="2412094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Erfaringerne med den nuværende situation er begrænsede. Derfor er det vigtigt, at der både lokalt i den enkelte enhed og i den øverste ledelse følges op på erfaringerne </a:t>
            </a:r>
            <a:r>
              <a:rPr lang="da-DK" dirty="0">
                <a:solidFill>
                  <a:schemeClr val="accent1"/>
                </a:solidFill>
              </a:rPr>
              <a:t>løbende. </a:t>
            </a:r>
          </a:p>
          <a:p>
            <a:pPr marL="0" indent="0">
              <a:buNone/>
            </a:pPr>
            <a:endParaRPr lang="da-DK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da-DK" dirty="0">
                <a:solidFill>
                  <a:schemeClr val="accent1"/>
                </a:solidFill>
              </a:rPr>
              <a:t>Hvis I vil bruge hjemmearbejde, så tænk i forsøgsperioder, hvor I som arbejdsplads afprøver en version af hjemmearbejde, hvorefter I kan evaluere, hvad der fungerer godt og mindre godt. </a:t>
            </a:r>
          </a:p>
        </p:txBody>
      </p:sp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2196C866-E938-40C7-AF41-5CA6647724C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7" r="21227"/>
          <a:stretch/>
        </p:blipFill>
        <p:spPr>
          <a:xfrm>
            <a:off x="6299315" y="0"/>
            <a:ext cx="5916612" cy="6858000"/>
          </a:xfr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AC19055-D0A6-44D7-9D17-7F25594509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11</a:t>
            </a:fld>
            <a:endParaRPr lang="da-DK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10E4F6E-DAD1-4F7C-B0FB-8E9E738697F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1FB3FAF-A7E6-4106-8ACD-41D407863753}" type="datetime2">
              <a:rPr lang="da-DK" smtClean="0"/>
              <a:t>23. november 2021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1112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9693C69-8622-4A04-84AE-5DA509C885A4}"/>
              </a:ext>
            </a:extLst>
          </p:cNvPr>
          <p:cNvSpPr/>
          <p:nvPr/>
        </p:nvSpPr>
        <p:spPr>
          <a:xfrm>
            <a:off x="4362450" y="0"/>
            <a:ext cx="782955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1000"/>
              </a:lnSpc>
            </a:pPr>
            <a:endParaRPr lang="da-DK" sz="1500" noProof="0" dirty="0" err="1"/>
          </a:p>
        </p:txBody>
      </p:sp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A2924305-F765-45A6-B4BB-D91BF17EED3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9750" y="1871663"/>
            <a:ext cx="3662514" cy="422910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da-DK" sz="2100" dirty="0">
                <a:latin typeface="Academy Sans Office Light" panose="020B0403030000000000" pitchFamily="34" charset="0"/>
              </a:rPr>
              <a:t>Overvej at anvende forskellige datakilder, fx </a:t>
            </a:r>
            <a:r>
              <a:rPr lang="da-DK" sz="2100" dirty="0" err="1">
                <a:latin typeface="Academy Sans Office Light" panose="020B0403030000000000" pitchFamily="34" charset="0"/>
              </a:rPr>
              <a:t>surveys</a:t>
            </a:r>
            <a:r>
              <a:rPr lang="da-DK" sz="2100" dirty="0">
                <a:latin typeface="Academy Sans Office Light" panose="020B0403030000000000" pitchFamily="34" charset="0"/>
              </a:rPr>
              <a:t>, dialogmøder, produktionsdata, sygefraværsstatistikker mv., når I skal følge op på erfaringer med hjemmearbejde. </a:t>
            </a:r>
            <a:endParaRPr lang="da-DK" sz="2100" dirty="0"/>
          </a:p>
        </p:txBody>
      </p:sp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291BE5DE-D85A-4024-B4BA-BA491B1901C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784657B-158F-422E-810C-FF9C9235F011}" type="datetime2">
              <a:rPr lang="da-DK" smtClean="0"/>
              <a:t>23. november 2021</a:t>
            </a:fld>
            <a:endParaRPr lang="da-DK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C1AC8656-F8AA-43BE-B330-D45E4D61C37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12</a:t>
            </a:fld>
            <a:endParaRPr lang="da-DK" dirty="0"/>
          </a:p>
        </p:txBody>
      </p:sp>
      <p:graphicFrame>
        <p:nvGraphicFramePr>
          <p:cNvPr id="15" name="Tabel 14" descr="{&quot;Ott&quot;:{&quot;FirstRow&quot;:{&quot;Font&quot;:{&quot;Bold&quot;:true},&quot;LineSpacing&quot;:{},&quot;Margin&quot;:{},&quot;Borders&quot;:{&quot;Vertical&quot;:{},&quot;Horizontal&quot;:{&quot;BorderWeightOverridePp&quot;:&quot;Pt0_25&quot;},&quot;Left&quot;:{},&quot;Top&quot;:{&quot;Color&quot;:{&quot;Key&quot;:&quot;Lines&quot;},&quot;BorderWeight&quot;:&quot;Pt0_75&quot;,&quot;Type&quot;:&quot;Solid&quot;,&quot;Visible&quot;:true},&quot;Right&quot;:{},&quot;Bottom&quot;:{&quot;Color&quot;:{&quot;Key&quot;:&quot;Lines&quot;},&quot;BorderWeight&quot;:&quot;Pt0_25&quot;,&quot;Type&quot;:&quot;Solid&quot;,&quot;Visible&quot;:true}}},&quot;LastRow&quot;:{&quot;Font&quot;:{&quot;Bold&quot;:true},&quot;LineSpacing&quot;:{},&quot;Margin&quot;:{},&quot;Borders&quot;:{&quot;Vertical&quot;:{},&quot;Horizontal&quot;:{&quot;BorderWeightOverridePp&quot;:&quot;Pt0_75&quot;},&quot;Left&quot;:{},&quot;Top&quot;:{&quot;Color&quot;:{&quot;Key&quot;:&quot;Lines&quot;},&quot;BorderWeight&quot;:&quot;Pt0_25&quot;,&quot;Type&quot;:&quot;Solid&quot;,&quot;Visible&quot;:true},&quot;Right&quot;:{},&quot;Bottom&quot;:{&quot;Color&quot;:{&quot;Key&quot;:&quot;Lines&quot;},&quot;BorderWeight&quot;:&quot;Pt0_75&quot;,&quot;Type&quot;:&quot;Solid&quot;,&quot;Visible&quot;:true}}},&quot;FirstColumn&quot;:{&quot;Font&quot;:{},&quot;LineSpacing&quot;:{},&quot;Alignment&quot;:{&quot;Horizontal&quot;:&quot;Left&quot;},&quot;Margin&quot;:{},&quot;Borders&quot;:{&quot;Vertical&quot;:{},&quot;Horizontal&quot;:{},&quot;Left&quot;:{},&quot;Top&quot;:{},&quot;Right&quot;:{},&quot;Bottom&quot;:{}}},&quot;LastColumn&quot;:{&quot;Font&quot;:{},&quot;LineSpacing&quot;:{},&quot;Alignment&quot;:{},&quot;Margin&quot;:{},&quot;Borders&quot;:{&quot;Vertical&quot;:{},&quot;Horizontal&quot;:{},&quot;Left&quot;:{},&quot;Top&quot;:{},&quot;Right&quot;:{},&quot;Bottom&quot;:{}}},&quot;BandedRow&quot;:{&quot;Item&quot;:{&quot;Font&quot;:{},&quot;LineSpacing&quot;:{},&quot;Margin&quot;:{},&quot;Borders&quot;:{&quot;Vertical&quot;:{},&quot;Horizontal&quot;:{},&quot;Left&quot;:{},&quot;Top&quot;:{},&quot;Right&quot;:{},&quot;Bottom&quot;:{}}}},&quot;BandedColumn&quot;:{&quot;Item&quot;:{&quot;Font&quot;:{},&quot;LineSpacing&quot;:{},&quot;Alignment&quot;:{},&quot;Margin&quot;:{},&quot;Borders&quot;:{&quot;Vertical&quot;:{},&quot;Horizontal&quot;:{},&quot;Left&quot;:{},&quot;Top&quot;:{},&quot;Right&quot;:{},&quot;Bottom&quot;:{}}}},&quot;FitRowHeightPp&quot;:true,&quot;ZeroMarginsWord&quot;:true,&quot;BackgroundColor&quot;:{&quot;Key&quot;:&quot;Background&quot;},&quot;Font&quot;:{&quot;Name&quot;:&quot;Republic Office&quot;,&quot;Size&quot;:7.0,&quot;Color&quot;:{&quot;Key&quot;:&quot;Text&quot;}},&quot;LineSpacing&quot;:{},&quot;Alignment&quot;:{&quot;Horizontal&quot;:&quot;Right&quot;,&quot;Vertical&quot;:&quot;Center&quot;},&quot;Margin&quot;:{&quot;Left&quot;:4.0,&quot;Top&quot;:8.0,&quot;Right&quot;:4.0,&quot;Bottom&quot;:8.0},&quot;Borders&quot;:{&quot;Vertical&quot;:{&quot;Visible&quot;:false},&quot;Horizontal&quot;:{&quot;Visible&quot;:false},&quot;Left&quot;:{&quot;Visible&quot;:false},&quot;Top&quot;:{&quot;Visible&quot;:false},&quot;Right&quot;:{&quot;Visible&quot;:false},&quot;Bottom&quot;:{&quot;Visible&quot;:false}}},&quot;Ccs&quot;:{&quot;Text&quot;:&quot;20, 20, 61&quot;,&quot;Background&quot;:&quot;Transparent&quot;,&quot;Highlight&quot;:&quot;207, 197, 195&quot;,&quot;Lines&quot;:&quot;20, 20, 61&quot;},&quot;Cop&quot;:{&quot;FirstRow&quot;:true,&quot;LastRow&quot;:true,&quot;FirstColumn&quot;:true}}">
            <a:extLst>
              <a:ext uri="{FF2B5EF4-FFF2-40B4-BE49-F238E27FC236}">
                <a16:creationId xmlns:a16="http://schemas.microsoft.com/office/drawing/2014/main" id="{43211907-451E-4FBC-9D51-E76042A08F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368169"/>
              </p:ext>
            </p:extLst>
          </p:nvPr>
        </p:nvGraphicFramePr>
        <p:xfrm>
          <a:off x="5244668" y="1871663"/>
          <a:ext cx="6119783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9783">
                  <a:extLst>
                    <a:ext uri="{9D8B030D-6E8A-4147-A177-3AD203B41FA5}">
                      <a16:colId xmlns:a16="http://schemas.microsoft.com/office/drawing/2014/main" val="27968857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da-DK" sz="1800" b="1" dirty="0">
                          <a:solidFill>
                            <a:schemeClr val="accent1"/>
                          </a:solidFill>
                          <a:latin typeface="Academy Sans Office" panose="020B0503030000000000" pitchFamily="34" charset="0"/>
                        </a:rPr>
                        <a:t>Mulige fokusområder i en evaluering:</a:t>
                      </a:r>
                    </a:p>
                  </a:txBody>
                  <a:tcPr marL="50800" marR="50800" marT="101600" marB="101600" anchor="ctr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246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da-DK" sz="1200" dirty="0">
                          <a:solidFill>
                            <a:schemeClr val="accent1"/>
                          </a:solidFill>
                          <a:latin typeface="Academy Sans Office" panose="020B0503030000000000" pitchFamily="34" charset="0"/>
                        </a:rPr>
                        <a:t>Er der særlige opmærksomhedspunkter i organisationen, herunder fra topledelsen</a:t>
                      </a:r>
                      <a:r>
                        <a:rPr lang="da-DK" sz="1200" baseline="0" dirty="0">
                          <a:solidFill>
                            <a:schemeClr val="accent1"/>
                          </a:solidFill>
                          <a:latin typeface="Academy Sans Office" panose="020B0503030000000000" pitchFamily="34" charset="0"/>
                        </a:rPr>
                        <a:t> og personalelederne</a:t>
                      </a:r>
                      <a:r>
                        <a:rPr lang="da-DK" sz="1200" dirty="0">
                          <a:solidFill>
                            <a:schemeClr val="accent1"/>
                          </a:solidFill>
                          <a:latin typeface="Academy Sans Office" panose="020B0503030000000000" pitchFamily="34" charset="0"/>
                        </a:rPr>
                        <a:t> fx i forhold til mødeafholdelse,  tilgængelighed etc.? </a:t>
                      </a:r>
                    </a:p>
                  </a:txBody>
                  <a:tcPr marL="50800" marR="50800" marT="101600" marB="101600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1141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da-DK" sz="1200" dirty="0">
                          <a:solidFill>
                            <a:schemeClr val="accent1"/>
                          </a:solidFill>
                          <a:latin typeface="Academy Sans Office" panose="020B0503030000000000" pitchFamily="34" charset="0"/>
                        </a:rPr>
                        <a:t>Hvordan påvirker hjemmearbejde medarbejderens performance, den samlede opgaveløsning, kulturen og stemningen på arbejdspladsen samt </a:t>
                      </a:r>
                      <a:r>
                        <a:rPr lang="da-DK" sz="1200" dirty="0" err="1" smtClean="0">
                          <a:solidFill>
                            <a:schemeClr val="accent1"/>
                          </a:solidFill>
                          <a:latin typeface="Academy Sans Office" panose="020B0503030000000000" pitchFamily="34" charset="0"/>
                        </a:rPr>
                        <a:t>onboarding</a:t>
                      </a:r>
                      <a:r>
                        <a:rPr lang="da-DK" sz="1200" dirty="0" smtClean="0">
                          <a:solidFill>
                            <a:schemeClr val="accent1"/>
                          </a:solidFill>
                          <a:latin typeface="Academy Sans Office" panose="020B0503030000000000" pitchFamily="34" charset="0"/>
                        </a:rPr>
                        <a:t> </a:t>
                      </a:r>
                      <a:r>
                        <a:rPr lang="da-DK" sz="1200" dirty="0">
                          <a:solidFill>
                            <a:schemeClr val="accent1"/>
                          </a:solidFill>
                          <a:latin typeface="Academy Sans Office" panose="020B0503030000000000" pitchFamily="34" charset="0"/>
                        </a:rPr>
                        <a:t>af nye medarbejdere? </a:t>
                      </a:r>
                    </a:p>
                    <a:p>
                      <a:pPr algn="l"/>
                      <a:endParaRPr lang="da-DK" sz="1200" dirty="0">
                        <a:solidFill>
                          <a:schemeClr val="accent1"/>
                        </a:solidFill>
                        <a:latin typeface="Academy Sans Office" panose="020B0503030000000000" pitchFamily="34" charset="0"/>
                      </a:endParaRPr>
                    </a:p>
                    <a:p>
                      <a:pPr algn="l"/>
                      <a:r>
                        <a:rPr lang="da-DK" sz="1200" i="1" dirty="0">
                          <a:solidFill>
                            <a:schemeClr val="accent1"/>
                          </a:solidFill>
                          <a:latin typeface="Academy Sans Office" panose="020B0503030000000000" pitchFamily="34" charset="0"/>
                        </a:rPr>
                        <a:t>Hvis muligt, så opstil gerne konkrete </a:t>
                      </a:r>
                      <a:r>
                        <a:rPr lang="da-DK" sz="1200" i="1" strike="noStrike" dirty="0">
                          <a:solidFill>
                            <a:schemeClr val="accent1"/>
                          </a:solidFill>
                          <a:latin typeface="Academy Sans Office" panose="020B0503030000000000" pitchFamily="34" charset="0"/>
                        </a:rPr>
                        <a:t>fokusområder, og overvej, hvordan der følges op fx ved hjælp af de nævnte datakilder</a:t>
                      </a:r>
                      <a:r>
                        <a:rPr lang="da-DK" sz="1200" i="1" dirty="0">
                          <a:solidFill>
                            <a:schemeClr val="accent1"/>
                          </a:solidFill>
                          <a:latin typeface="Academy Sans Office" panose="020B0503030000000000" pitchFamily="34" charset="0"/>
                        </a:rPr>
                        <a:t>.</a:t>
                      </a:r>
                    </a:p>
                  </a:txBody>
                  <a:tcPr marL="50800" marR="50800" marT="101600" marB="101600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0339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da-DK" sz="1200" dirty="0">
                          <a:solidFill>
                            <a:schemeClr val="accent1"/>
                          </a:solidFill>
                          <a:latin typeface="Academy Sans Office" panose="020B0503030000000000" pitchFamily="34" charset="0"/>
                        </a:rPr>
                        <a:t>Er der særlige mønstre i forhold til, hvilke medarbejdere der hhv. ønsker eller ikke ønsker hjemmearbejde? Og er der særlige tendenser i forhold til baggrunden for ønsket om hjemmearbejde? </a:t>
                      </a:r>
                    </a:p>
                  </a:txBody>
                  <a:tcPr marL="50800" marR="50800" marT="101600" marB="101600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152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da-DK" sz="1200" dirty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Er der særlige mønstre i erfaringerne fra personalelederne? Føler de sig tilstrækkeligt godt klædt på? </a:t>
                      </a:r>
                    </a:p>
                  </a:txBody>
                  <a:tcPr marL="50800" marR="50800" marT="101600" marB="101600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519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da-DK" sz="1200" dirty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Er der forskel på erfaringer fra ledere og medarbejdere?</a:t>
                      </a:r>
                    </a:p>
                  </a:txBody>
                  <a:tcPr marL="50800" marR="50800" marT="101600" marB="101600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0850437"/>
                  </a:ext>
                </a:extLst>
              </a:tr>
            </a:tbl>
          </a:graphicData>
        </a:graphic>
      </p:graphicFrame>
      <p:sp>
        <p:nvSpPr>
          <p:cNvPr id="10" name="Tekstfelt 9">
            <a:extLst>
              <a:ext uri="{FF2B5EF4-FFF2-40B4-BE49-F238E27FC236}">
                <a16:creationId xmlns:a16="http://schemas.microsoft.com/office/drawing/2014/main" id="{9D7A95CC-EC5C-4C07-B0D4-AA8578E47D69}"/>
              </a:ext>
            </a:extLst>
          </p:cNvPr>
          <p:cNvSpPr txBox="1"/>
          <p:nvPr/>
        </p:nvSpPr>
        <p:spPr>
          <a:xfrm>
            <a:off x="0" y="1486019"/>
            <a:ext cx="43624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6000" dirty="0">
                <a:latin typeface="+mj-l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021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0B126306-A9E1-4641-BFCC-EBB593F58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56574"/>
            <a:ext cx="5375275" cy="898297"/>
          </a:xfrm>
        </p:spPr>
        <p:txBody>
          <a:bodyPr/>
          <a:lstStyle/>
          <a:p>
            <a:r>
              <a:rPr lang="da-DK" dirty="0"/>
              <a:t>TRIN 1: </a:t>
            </a:r>
            <a:br>
              <a:rPr lang="da-DK" dirty="0"/>
            </a:br>
            <a:r>
              <a:rPr lang="da-DK" dirty="0"/>
              <a:t>Sæt konteksten </a:t>
            </a:r>
          </a:p>
        </p:txBody>
      </p:sp>
      <p:sp>
        <p:nvSpPr>
          <p:cNvPr id="16" name="Pladsholder til indhold 15">
            <a:extLst>
              <a:ext uri="{FF2B5EF4-FFF2-40B4-BE49-F238E27FC236}">
                <a16:creationId xmlns:a16="http://schemas.microsoft.com/office/drawing/2014/main" id="{89C44AB4-E6AC-4B72-89E0-6B81B44631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9749" y="1412875"/>
            <a:ext cx="5474971" cy="4571365"/>
          </a:xfrm>
        </p:spPr>
        <p:txBody>
          <a:bodyPr/>
          <a:lstStyle/>
          <a:p>
            <a:pPr marL="0" indent="0">
              <a:buNone/>
            </a:pPr>
            <a:r>
              <a:rPr lang="da-DK" dirty="0">
                <a:solidFill>
                  <a:schemeClr val="accent1"/>
                </a:solidFill>
              </a:rPr>
              <a:t>Tiden under corona har givet erfaringer og kompetencer med at arbejde inden for virtuelle rammer, som gør, </a:t>
            </a:r>
            <a:r>
              <a:rPr lang="da-DK" dirty="0" smtClean="0">
                <a:solidFill>
                  <a:schemeClr val="accent1"/>
                </a:solidFill>
              </a:rPr>
              <a:t>at de </a:t>
            </a:r>
            <a:r>
              <a:rPr lang="da-DK" dirty="0">
                <a:solidFill>
                  <a:schemeClr val="accent1"/>
                </a:solidFill>
              </a:rPr>
              <a:t>statslige arbejdspladser står et andet sted end </a:t>
            </a:r>
            <a:r>
              <a:rPr lang="da-DK" i="1" dirty="0">
                <a:solidFill>
                  <a:schemeClr val="accent1"/>
                </a:solidFill>
              </a:rPr>
              <a:t>før</a:t>
            </a:r>
            <a:r>
              <a:rPr lang="da-DK" dirty="0">
                <a:solidFill>
                  <a:schemeClr val="accent1"/>
                </a:solidFill>
              </a:rPr>
              <a:t> corona.</a:t>
            </a:r>
          </a:p>
          <a:p>
            <a:pPr marL="0" indent="0">
              <a:buNone/>
            </a:pPr>
            <a:endParaRPr lang="da-DK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da-DK" dirty="0">
                <a:solidFill>
                  <a:schemeClr val="accent1"/>
                </a:solidFill>
              </a:rPr>
              <a:t>På samme tid står arbejdspladserne også et andet sted end </a:t>
            </a:r>
            <a:r>
              <a:rPr lang="da-DK" i="1" dirty="0">
                <a:solidFill>
                  <a:schemeClr val="accent1"/>
                </a:solidFill>
              </a:rPr>
              <a:t>under </a:t>
            </a:r>
            <a:r>
              <a:rPr lang="da-DK" dirty="0">
                <a:solidFill>
                  <a:schemeClr val="accent1"/>
                </a:solidFill>
              </a:rPr>
              <a:t>corona. Når nogle er inde fysisk på arbejdspladsen og andre arbejder hjemme, skaber det nye situationer og udfordringer, som der er begrænsede erfaringer med. </a:t>
            </a:r>
            <a:r>
              <a:rPr lang="da-DK" dirty="0"/>
              <a:t>Det er derfor vigtigt, at I </a:t>
            </a:r>
            <a:r>
              <a:rPr lang="da-DK" dirty="0" smtClean="0"/>
              <a:t>gør </a:t>
            </a:r>
            <a:r>
              <a:rPr lang="da-DK" dirty="0"/>
              <a:t>jer nogle erfaringer og </a:t>
            </a:r>
            <a:r>
              <a:rPr lang="da-DK" dirty="0" smtClean="0"/>
              <a:t>bliver </a:t>
            </a:r>
            <a:r>
              <a:rPr lang="da-DK" dirty="0"/>
              <a:t>klogere undervejs.</a:t>
            </a:r>
            <a:endParaRPr lang="da-DK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da-DK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da-DK" dirty="0" smtClean="0"/>
              <a:t>I </a:t>
            </a:r>
            <a:r>
              <a:rPr lang="da-DK" dirty="0"/>
              <a:t>forlængelse heraf er det relevant at være bevidst om den øvrige kontekst, </a:t>
            </a:r>
            <a:r>
              <a:rPr lang="da-DK" dirty="0" smtClean="0"/>
              <a:t>som kendetegner arbejdspladsen.</a:t>
            </a:r>
            <a:endParaRPr lang="da-DK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da-DK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da-DK" dirty="0">
                <a:solidFill>
                  <a:schemeClr val="accent1"/>
                </a:solidFill>
              </a:rPr>
              <a:t>Første skridt i en beslutningsproces er derfor at blive bevidst om konteksten, som arbejdspladsen står i, når der skal tages stilling til evt. brug af hjemmearbejde. </a:t>
            </a:r>
            <a:r>
              <a:rPr lang="da-DK" sz="1800" strike="sngStrike" dirty="0">
                <a:solidFill>
                  <a:schemeClr val="accent1"/>
                </a:solidFill>
                <a:latin typeface="Calibri" panose="020F0502020204030204" pitchFamily="34" charset="0"/>
              </a:rPr>
              <a:t/>
            </a:r>
            <a:br>
              <a:rPr lang="da-DK" sz="1800" strike="sngStrike" dirty="0">
                <a:solidFill>
                  <a:schemeClr val="accent1"/>
                </a:solidFill>
                <a:latin typeface="Calibri" panose="020F0502020204030204" pitchFamily="34" charset="0"/>
              </a:rPr>
            </a:br>
            <a:endParaRPr lang="da-DK" dirty="0">
              <a:solidFill>
                <a:schemeClr val="accent1"/>
              </a:solidFill>
            </a:endParaRPr>
          </a:p>
        </p:txBody>
      </p:sp>
      <p:pic>
        <p:nvPicPr>
          <p:cNvPr id="9" name="Pladsholder til billede 8" descr="Et billede, der indeholder tekst, indendørs, person, bærbar computer&#10;&#10;Automatisk genereret beskrivelse">
            <a:extLst>
              <a:ext uri="{FF2B5EF4-FFF2-40B4-BE49-F238E27FC236}">
                <a16:creationId xmlns:a16="http://schemas.microsoft.com/office/drawing/2014/main" id="{2196C866-E938-40C7-AF41-5CA6647724C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4" r="21244"/>
          <a:stretch>
            <a:fillRect/>
          </a:stretch>
        </p:blipFill>
        <p:spPr/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AC19055-D0A6-44D7-9D17-7F25594509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1</a:t>
            </a:fld>
            <a:endParaRPr lang="da-DK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10E4F6E-DAD1-4F7C-B0FB-8E9E738697F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1FB3FAF-A7E6-4106-8ACD-41D407863753}" type="datetime2">
              <a:rPr lang="da-DK" smtClean="0"/>
              <a:t>23. november 2021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5773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9693C69-8622-4A04-84AE-5DA509C885A4}"/>
              </a:ext>
            </a:extLst>
          </p:cNvPr>
          <p:cNvSpPr/>
          <p:nvPr/>
        </p:nvSpPr>
        <p:spPr>
          <a:xfrm>
            <a:off x="4362450" y="0"/>
            <a:ext cx="782955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1000"/>
              </a:lnSpc>
            </a:pPr>
            <a:endParaRPr lang="da-DK" sz="1500" noProof="0" dirty="0" err="1"/>
          </a:p>
        </p:txBody>
      </p:sp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A2924305-F765-45A6-B4BB-D91BF17EED3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9750" y="1871663"/>
            <a:ext cx="3463926" cy="422910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da-DK" sz="2200" dirty="0">
                <a:solidFill>
                  <a:schemeClr val="accent1"/>
                </a:solidFill>
                <a:latin typeface="Academy Sans Office Light" panose="020B0403030000000000" pitchFamily="34" charset="0"/>
              </a:rPr>
              <a:t>Sæt og kommunikér konteksten i ledergruppen og på arbejdspladsen </a:t>
            </a:r>
            <a:r>
              <a:rPr lang="da-DK" sz="2200" dirty="0" smtClean="0">
                <a:solidFill>
                  <a:schemeClr val="accent1"/>
                </a:solidFill>
                <a:latin typeface="Academy Sans Office Light" panose="020B0403030000000000" pitchFamily="34" charset="0"/>
              </a:rPr>
              <a:t>mhp. at </a:t>
            </a:r>
            <a:r>
              <a:rPr lang="da-DK" sz="2200" dirty="0">
                <a:solidFill>
                  <a:schemeClr val="accent1"/>
                </a:solidFill>
                <a:latin typeface="Academy Sans Office Light" panose="020B0403030000000000" pitchFamily="34" charset="0"/>
              </a:rPr>
              <a:t>skabe en fælles forståelse af netop </a:t>
            </a:r>
            <a:r>
              <a:rPr lang="da-DK" sz="2200" u="sng" dirty="0">
                <a:solidFill>
                  <a:schemeClr val="accent1"/>
                </a:solidFill>
                <a:latin typeface="Academy Sans Office Light" panose="020B0403030000000000" pitchFamily="34" charset="0"/>
              </a:rPr>
              <a:t>jeres</a:t>
            </a:r>
            <a:r>
              <a:rPr lang="da-DK" sz="2200" dirty="0">
                <a:solidFill>
                  <a:schemeClr val="accent1"/>
                </a:solidFill>
                <a:latin typeface="Academy Sans Office Light" panose="020B0403030000000000" pitchFamily="34" charset="0"/>
              </a:rPr>
              <a:t> udgangspunkt. </a:t>
            </a:r>
          </a:p>
          <a:p>
            <a:endParaRPr lang="da-DK" dirty="0">
              <a:solidFill>
                <a:schemeClr val="accent1"/>
              </a:solidFill>
            </a:endParaRPr>
          </a:p>
        </p:txBody>
      </p:sp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291BE5DE-D85A-4024-B4BA-BA491B1901C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784657B-158F-422E-810C-FF9C9235F011}" type="datetime2">
              <a:rPr lang="da-DK" smtClean="0"/>
              <a:t>23. november 2021</a:t>
            </a:fld>
            <a:endParaRPr lang="da-DK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C1AC8656-F8AA-43BE-B330-D45E4D61C37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2</a:t>
            </a:fld>
            <a:endParaRPr lang="da-DK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61E1E025-B2CF-4DFB-ABEF-2C30B4231D1B}"/>
              </a:ext>
            </a:extLst>
          </p:cNvPr>
          <p:cNvSpPr txBox="1"/>
          <p:nvPr/>
        </p:nvSpPr>
        <p:spPr>
          <a:xfrm>
            <a:off x="0" y="1363831"/>
            <a:ext cx="43624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6000" dirty="0">
                <a:latin typeface="+mj-lt"/>
              </a:rPr>
              <a:t>1</a:t>
            </a:r>
          </a:p>
        </p:txBody>
      </p:sp>
      <p:graphicFrame>
        <p:nvGraphicFramePr>
          <p:cNvPr id="9" name="Tabel 8" descr="{&quot;Ott&quot;:{&quot;FirstRow&quot;:{&quot;Font&quot;:{&quot;Bold&quot;:true},&quot;LineSpacing&quot;:{},&quot;Margin&quot;:{},&quot;Borders&quot;:{&quot;Vertical&quot;:{},&quot;Horizontal&quot;:{&quot;BorderWeightOverridePp&quot;:&quot;Pt0_25&quot;},&quot;Left&quot;:{},&quot;Top&quot;:{&quot;Color&quot;:{&quot;Key&quot;:&quot;Lines&quot;},&quot;BorderWeight&quot;:&quot;Pt0_75&quot;,&quot;Type&quot;:&quot;Solid&quot;,&quot;Visible&quot;:true},&quot;Right&quot;:{},&quot;Bottom&quot;:{&quot;Color&quot;:{&quot;Key&quot;:&quot;Lines&quot;},&quot;BorderWeight&quot;:&quot;Pt0_25&quot;,&quot;Type&quot;:&quot;Solid&quot;,&quot;Visible&quot;:true}}},&quot;LastRow&quot;:{&quot;Font&quot;:{&quot;Bold&quot;:true},&quot;LineSpacing&quot;:{},&quot;Margin&quot;:{},&quot;Borders&quot;:{&quot;Vertical&quot;:{},&quot;Horizontal&quot;:{&quot;BorderWeightOverridePp&quot;:&quot;Pt0_75&quot;},&quot;Left&quot;:{},&quot;Top&quot;:{&quot;Color&quot;:{&quot;Key&quot;:&quot;Lines&quot;},&quot;BorderWeight&quot;:&quot;Pt0_25&quot;,&quot;Type&quot;:&quot;Solid&quot;,&quot;Visible&quot;:true},&quot;Right&quot;:{},&quot;Bottom&quot;:{&quot;Color&quot;:{&quot;Key&quot;:&quot;Lines&quot;},&quot;BorderWeight&quot;:&quot;Pt0_75&quot;,&quot;Type&quot;:&quot;Solid&quot;,&quot;Visible&quot;:true}}},&quot;FirstColumn&quot;:{&quot;Font&quot;:{},&quot;LineSpacing&quot;:{},&quot;Alignment&quot;:{&quot;Horizontal&quot;:&quot;Left&quot;},&quot;Margin&quot;:{},&quot;Borders&quot;:{&quot;Vertical&quot;:{},&quot;Horizontal&quot;:{},&quot;Left&quot;:{},&quot;Top&quot;:{},&quot;Right&quot;:{},&quot;Bottom&quot;:{}}},&quot;LastColumn&quot;:{&quot;Font&quot;:{},&quot;LineSpacing&quot;:{},&quot;Alignment&quot;:{},&quot;Margin&quot;:{},&quot;Borders&quot;:{&quot;Vertical&quot;:{},&quot;Horizontal&quot;:{},&quot;Left&quot;:{},&quot;Top&quot;:{},&quot;Right&quot;:{},&quot;Bottom&quot;:{}}},&quot;BandedRow&quot;:{&quot;Item&quot;:{&quot;Font&quot;:{},&quot;LineSpacing&quot;:{},&quot;Margin&quot;:{},&quot;Borders&quot;:{&quot;Vertical&quot;:{},&quot;Horizontal&quot;:{},&quot;Left&quot;:{},&quot;Top&quot;:{},&quot;Right&quot;:{},&quot;Bottom&quot;:{}}}},&quot;BandedColumn&quot;:{&quot;Item&quot;:{&quot;Font&quot;:{},&quot;LineSpacing&quot;:{},&quot;Alignment&quot;:{},&quot;Margin&quot;:{},&quot;Borders&quot;:{&quot;Vertical&quot;:{},&quot;Horizontal&quot;:{},&quot;Left&quot;:{},&quot;Top&quot;:{},&quot;Right&quot;:{},&quot;Bottom&quot;:{}}}},&quot;FitRowHeightPp&quot;:true,&quot;ZeroMarginsWord&quot;:true,&quot;BackgroundColor&quot;:{&quot;Key&quot;:&quot;Background&quot;},&quot;Font&quot;:{&quot;Name&quot;:&quot;Republic Office&quot;,&quot;Size&quot;:7.0,&quot;Color&quot;:{&quot;Key&quot;:&quot;Text&quot;}},&quot;LineSpacing&quot;:{},&quot;Alignment&quot;:{&quot;Horizontal&quot;:&quot;Right&quot;,&quot;Vertical&quot;:&quot;Center&quot;},&quot;Margin&quot;:{&quot;Left&quot;:4.0,&quot;Top&quot;:8.0,&quot;Right&quot;:4.0,&quot;Bottom&quot;:8.0},&quot;Borders&quot;:{&quot;Vertical&quot;:{&quot;Visible&quot;:false},&quot;Horizontal&quot;:{&quot;Visible&quot;:false},&quot;Left&quot;:{&quot;Visible&quot;:false},&quot;Top&quot;:{&quot;Visible&quot;:false},&quot;Right&quot;:{&quot;Visible&quot;:false},&quot;Bottom&quot;:{&quot;Visible&quot;:false}}},&quot;Ccs&quot;:{&quot;Text&quot;:&quot;20, 20, 61&quot;,&quot;Background&quot;:&quot;Transparent&quot;,&quot;Highlight&quot;:&quot;207, 197, 195&quot;,&quot;Lines&quot;:&quot;20, 20, 61&quot;},&quot;Cop&quot;:{&quot;FirstRow&quot;:true,&quot;LastRow&quot;:true,&quot;FirstColumn&quot;:true}}">
            <a:extLst>
              <a:ext uri="{FF2B5EF4-FFF2-40B4-BE49-F238E27FC236}">
                <a16:creationId xmlns:a16="http://schemas.microsoft.com/office/drawing/2014/main" id="{B2B6BE4B-DE79-47BD-A203-67FF9A518B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723911"/>
              </p:ext>
            </p:extLst>
          </p:nvPr>
        </p:nvGraphicFramePr>
        <p:xfrm>
          <a:off x="5217333" y="1849120"/>
          <a:ext cx="6119783" cy="315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9783">
                  <a:extLst>
                    <a:ext uri="{9D8B030D-6E8A-4147-A177-3AD203B41FA5}">
                      <a16:colId xmlns:a16="http://schemas.microsoft.com/office/drawing/2014/main" val="27968857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da-DK" sz="1800" b="1" dirty="0">
                          <a:solidFill>
                            <a:schemeClr val="accent1"/>
                          </a:solidFill>
                          <a:latin typeface="Academy Sans Office" panose="020B0503030000000000" pitchFamily="34" charset="0"/>
                        </a:rPr>
                        <a:t>Mulige refleksionsspørgsmål:</a:t>
                      </a:r>
                    </a:p>
                  </a:txBody>
                  <a:tcPr marL="50800" marR="50800" marT="101600" marB="101600" anchor="ctr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246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da-DK" sz="1200" strike="noStrike" dirty="0" smtClean="0">
                          <a:solidFill>
                            <a:srgbClr val="14143C"/>
                          </a:solidFill>
                          <a:latin typeface="Academy Sans Office" panose="020B0503030000000000" pitchFamily="34" charset="0"/>
                        </a:rPr>
                        <a:t>Hvad</a:t>
                      </a:r>
                      <a:r>
                        <a:rPr lang="da-DK" sz="1200" dirty="0" smtClean="0">
                          <a:solidFill>
                            <a:srgbClr val="14143C"/>
                          </a:solidFill>
                          <a:latin typeface="Academy Sans Office" panose="020B0503030000000000" pitchFamily="34" charset="0"/>
                        </a:rPr>
                        <a:t> </a:t>
                      </a:r>
                      <a:r>
                        <a:rPr lang="da-DK" sz="1200" dirty="0">
                          <a:solidFill>
                            <a:srgbClr val="14143C"/>
                          </a:solidFill>
                          <a:latin typeface="Academy Sans Office" panose="020B0503030000000000" pitchFamily="34" charset="0"/>
                        </a:rPr>
                        <a:t>er </a:t>
                      </a:r>
                      <a:r>
                        <a:rPr lang="da-DK" sz="1200" dirty="0" smtClean="0">
                          <a:solidFill>
                            <a:srgbClr val="14143C"/>
                          </a:solidFill>
                          <a:latin typeface="Academy Sans Office" panose="020B0503030000000000" pitchFamily="34" charset="0"/>
                        </a:rPr>
                        <a:t>udgangspunktet </a:t>
                      </a:r>
                      <a:r>
                        <a:rPr lang="da-DK" sz="1200" dirty="0">
                          <a:solidFill>
                            <a:srgbClr val="14143C"/>
                          </a:solidFill>
                          <a:latin typeface="Academy Sans Office" panose="020B0503030000000000" pitchFamily="34" charset="0"/>
                        </a:rPr>
                        <a:t>for jeres </a:t>
                      </a:r>
                      <a:r>
                        <a:rPr lang="da-DK" sz="1200" dirty="0" smtClean="0">
                          <a:solidFill>
                            <a:srgbClr val="14143C"/>
                          </a:solidFill>
                          <a:latin typeface="Academy Sans Office" panose="020B0503030000000000" pitchFamily="34" charset="0"/>
                        </a:rPr>
                        <a:t>arbejdsplads:</a:t>
                      </a:r>
                      <a:r>
                        <a:rPr lang="da-DK" sz="1200" baseline="0" dirty="0" smtClean="0">
                          <a:solidFill>
                            <a:srgbClr val="14143C"/>
                          </a:solidFill>
                          <a:latin typeface="Academy Sans Office" panose="020B0503030000000000" pitchFamily="34" charset="0"/>
                        </a:rPr>
                        <a:t> </a:t>
                      </a:r>
                      <a:r>
                        <a:rPr lang="da-DK" sz="1200" strike="noStrike" dirty="0" smtClean="0">
                          <a:solidFill>
                            <a:srgbClr val="14143C"/>
                          </a:solidFill>
                          <a:latin typeface="Academy Sans Office" panose="020B0503030000000000" pitchFamily="34" charset="0"/>
                        </a:rPr>
                        <a:t>Har </a:t>
                      </a:r>
                      <a:r>
                        <a:rPr lang="da-DK" sz="1200" strike="noStrike" dirty="0">
                          <a:solidFill>
                            <a:srgbClr val="14143C"/>
                          </a:solidFill>
                          <a:latin typeface="Academy Sans Office" panose="020B0503030000000000" pitchFamily="34" charset="0"/>
                        </a:rPr>
                        <a:t>I også før corona anvendt hjemmearbejde i et eller andet </a:t>
                      </a:r>
                      <a:r>
                        <a:rPr lang="da-DK" sz="1200" strike="noStrike" dirty="0" smtClean="0">
                          <a:solidFill>
                            <a:srgbClr val="14143C"/>
                          </a:solidFill>
                          <a:latin typeface="Academy Sans Office" panose="020B0503030000000000" pitchFamily="34" charset="0"/>
                        </a:rPr>
                        <a:t>omfang,</a:t>
                      </a:r>
                      <a:r>
                        <a:rPr lang="da-DK" sz="1200" strike="noStrike" baseline="0" dirty="0" smtClean="0">
                          <a:solidFill>
                            <a:srgbClr val="14143C"/>
                          </a:solidFill>
                          <a:latin typeface="Academy Sans Office" panose="020B0503030000000000" pitchFamily="34" charset="0"/>
                        </a:rPr>
                        <a:t> og står I et andet sted efter corona?</a:t>
                      </a:r>
                      <a:endParaRPr lang="da-DK" sz="1200" dirty="0">
                        <a:solidFill>
                          <a:srgbClr val="14143C"/>
                        </a:solidFill>
                        <a:latin typeface="Academy Sans Office" panose="020B0503030000000000" pitchFamily="34" charset="0"/>
                      </a:endParaRPr>
                    </a:p>
                  </a:txBody>
                  <a:tcPr marL="50800" marR="50800" marT="101600" marB="101600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7057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da-DK" sz="1200" u="none" strike="noStrike" dirty="0">
                          <a:solidFill>
                            <a:schemeClr val="accent1"/>
                          </a:solidFill>
                          <a:latin typeface="Academy Sans Office" panose="020B0503030000000000" pitchFamily="34" charset="0"/>
                        </a:rPr>
                        <a:t>Er jeres organisation </a:t>
                      </a:r>
                      <a:r>
                        <a:rPr lang="da-DK" sz="1200" dirty="0">
                          <a:solidFill>
                            <a:schemeClr val="accent1"/>
                          </a:solidFill>
                          <a:latin typeface="Academy Sans Office" panose="020B0503030000000000" pitchFamily="34" charset="0"/>
                        </a:rPr>
                        <a:t>omorganiseret eller udflyttet </a:t>
                      </a:r>
                      <a:r>
                        <a:rPr lang="da-DK" sz="1200" u="none" strike="noStrike" dirty="0">
                          <a:solidFill>
                            <a:schemeClr val="accent1"/>
                          </a:solidFill>
                          <a:latin typeface="Academy Sans Office" panose="020B0503030000000000" pitchFamily="34" charset="0"/>
                        </a:rPr>
                        <a:t>for</a:t>
                      </a:r>
                      <a:r>
                        <a:rPr lang="da-DK" sz="1200" dirty="0">
                          <a:solidFill>
                            <a:schemeClr val="accent1"/>
                          </a:solidFill>
                          <a:latin typeface="Academy Sans Office" panose="020B0503030000000000" pitchFamily="34" charset="0"/>
                        </a:rPr>
                        <a:t> </a:t>
                      </a:r>
                      <a:r>
                        <a:rPr lang="da-DK" sz="1200" dirty="0" smtClean="0">
                          <a:solidFill>
                            <a:schemeClr val="accent1"/>
                          </a:solidFill>
                          <a:latin typeface="Academy Sans Office" panose="020B0503030000000000" pitchFamily="34" charset="0"/>
                        </a:rPr>
                        <a:t>nylig? </a:t>
                      </a:r>
                      <a:endParaRPr lang="da-DK" sz="1200" dirty="0">
                        <a:solidFill>
                          <a:schemeClr val="accent1"/>
                        </a:solidFill>
                        <a:latin typeface="Academy Sans Office" panose="020B0503030000000000" pitchFamily="34" charset="0"/>
                      </a:endParaRPr>
                    </a:p>
                  </a:txBody>
                  <a:tcPr marL="50800" marR="50800" marT="101600" marB="101600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11412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chemeClr val="accent1"/>
                          </a:solidFill>
                        </a:rPr>
                        <a:t>Er der </a:t>
                      </a:r>
                      <a:r>
                        <a:rPr lang="da-DK" sz="1200" strike="noStrike" dirty="0">
                          <a:solidFill>
                            <a:schemeClr val="accent1"/>
                          </a:solidFill>
                        </a:rPr>
                        <a:t>en fasttømret</a:t>
                      </a:r>
                      <a:r>
                        <a:rPr lang="da-DK" sz="1200" dirty="0">
                          <a:solidFill>
                            <a:schemeClr val="accent1"/>
                          </a:solidFill>
                        </a:rPr>
                        <a:t> kultur med en stærk </a:t>
                      </a:r>
                      <a:r>
                        <a:rPr lang="da-DK" sz="1200" dirty="0" smtClean="0">
                          <a:solidFill>
                            <a:schemeClr val="accent1"/>
                          </a:solidFill>
                        </a:rPr>
                        <a:t>faglighed? </a:t>
                      </a:r>
                      <a:endParaRPr lang="da-DK" sz="1200" dirty="0">
                        <a:solidFill>
                          <a:schemeClr val="accent1"/>
                        </a:solidFill>
                      </a:endParaRPr>
                    </a:p>
                  </a:txBody>
                  <a:tcPr marL="50800" marR="50800" marT="101600" marB="101600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0339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a-DK" sz="1200" strike="noStrike" dirty="0">
                          <a:solidFill>
                            <a:schemeClr val="accent1"/>
                          </a:solidFill>
                        </a:rPr>
                        <a:t>Har I </a:t>
                      </a:r>
                      <a:r>
                        <a:rPr lang="da-DK" sz="1200" dirty="0">
                          <a:solidFill>
                            <a:schemeClr val="accent1"/>
                          </a:solidFill>
                        </a:rPr>
                        <a:t>mange nye medarbejdere med behov for oplæring? </a:t>
                      </a:r>
                    </a:p>
                  </a:txBody>
                  <a:tcPr marL="50800" marR="50800" marT="101600" marB="101600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1523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a-DK" sz="1200" strike="noStrike" dirty="0">
                          <a:solidFill>
                            <a:schemeClr val="accent1"/>
                          </a:solidFill>
                        </a:rPr>
                        <a:t>Gør</a:t>
                      </a:r>
                      <a:r>
                        <a:rPr lang="da-DK" sz="1200" dirty="0">
                          <a:solidFill>
                            <a:schemeClr val="accent1"/>
                          </a:solidFill>
                        </a:rPr>
                        <a:t> der sig andre særlige forhold gældende i jeres kontekst (fx mange møder ude af huset, kontorer på forskellige lokationer etc.)? </a:t>
                      </a:r>
                    </a:p>
                  </a:txBody>
                  <a:tcPr marL="50800" marR="50800" marT="101600" marB="101600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519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a-DK" sz="1200" strike="noStrike" dirty="0" smtClean="0">
                          <a:solidFill>
                            <a:srgbClr val="14143C"/>
                          </a:solidFill>
                          <a:latin typeface="Academy Sans Office" panose="020B0503030000000000" pitchFamily="34" charset="0"/>
                        </a:rPr>
                        <a:t>Hvor stort er jeres ledelsesspænd?</a:t>
                      </a:r>
                      <a:endParaRPr lang="da-DK" sz="1200" dirty="0">
                        <a:solidFill>
                          <a:schemeClr val="accent1"/>
                        </a:solidFill>
                      </a:endParaRPr>
                    </a:p>
                  </a:txBody>
                  <a:tcPr marL="50800" marR="50800" marT="101600" marB="101600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026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283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9693C69-8622-4A04-84AE-5DA509C885A4}"/>
              </a:ext>
            </a:extLst>
          </p:cNvPr>
          <p:cNvSpPr/>
          <p:nvPr/>
        </p:nvSpPr>
        <p:spPr>
          <a:xfrm>
            <a:off x="4362450" y="0"/>
            <a:ext cx="782955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1000"/>
              </a:lnSpc>
            </a:pPr>
            <a:endParaRPr lang="da-DK" sz="1500" noProof="0" dirty="0" err="1"/>
          </a:p>
        </p:txBody>
      </p:sp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A2924305-F765-45A6-B4BB-D91BF17EED3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9750" y="1871663"/>
            <a:ext cx="3463926" cy="422910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da-DK" sz="2200" dirty="0">
                <a:latin typeface="Academy Sans Office Light" panose="020B0403030000000000" pitchFamily="34" charset="0"/>
              </a:rPr>
              <a:t>[Resume af konteksten på </a:t>
            </a:r>
            <a:r>
              <a:rPr lang="da-DK" sz="2200" dirty="0" smtClean="0">
                <a:solidFill>
                  <a:srgbClr val="14143C"/>
                </a:solidFill>
                <a:latin typeface="Academy Sans Office Light" panose="020B0403030000000000" pitchFamily="34" charset="0"/>
              </a:rPr>
              <a:t>jeres</a:t>
            </a:r>
            <a:r>
              <a:rPr lang="da-DK" sz="2200" dirty="0" smtClean="0">
                <a:latin typeface="Academy Sans Office Light" panose="020B0403030000000000" pitchFamily="34" charset="0"/>
              </a:rPr>
              <a:t> </a:t>
            </a:r>
            <a:r>
              <a:rPr lang="da-DK" sz="2200" dirty="0">
                <a:latin typeface="Academy Sans Office Light" panose="020B0403030000000000" pitchFamily="34" charset="0"/>
              </a:rPr>
              <a:t>arbejdsplads] </a:t>
            </a:r>
          </a:p>
          <a:p>
            <a:endParaRPr lang="da-DK" dirty="0"/>
          </a:p>
        </p:txBody>
      </p:sp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291BE5DE-D85A-4024-B4BA-BA491B1901C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784657B-158F-422E-810C-FF9C9235F011}" type="datetime2">
              <a:rPr lang="da-DK" smtClean="0"/>
              <a:t>23. november 2021</a:t>
            </a:fld>
            <a:endParaRPr lang="da-DK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C1AC8656-F8AA-43BE-B330-D45E4D61C37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3</a:t>
            </a:fld>
            <a:endParaRPr lang="da-DK" dirty="0"/>
          </a:p>
        </p:txBody>
      </p:sp>
      <p:graphicFrame>
        <p:nvGraphicFramePr>
          <p:cNvPr id="11" name="Tabel 10" descr="{&quot;Ott&quot;:{&quot;FirstRow&quot;:{&quot;Font&quot;:{&quot;Bold&quot;:true},&quot;LineSpacing&quot;:{},&quot;Margin&quot;:{},&quot;Borders&quot;:{&quot;Vertical&quot;:{},&quot;Horizontal&quot;:{&quot;BorderWeightOverridePp&quot;:&quot;Pt0_25&quot;},&quot;Left&quot;:{},&quot;Top&quot;:{&quot;Color&quot;:{&quot;Key&quot;:&quot;Lines&quot;},&quot;BorderWeight&quot;:&quot;Pt0_75&quot;,&quot;Type&quot;:&quot;Solid&quot;,&quot;Visible&quot;:true},&quot;Right&quot;:{},&quot;Bottom&quot;:{&quot;Color&quot;:{&quot;Key&quot;:&quot;Lines&quot;},&quot;BorderWeight&quot;:&quot;Pt0_25&quot;,&quot;Type&quot;:&quot;Solid&quot;,&quot;Visible&quot;:true}}},&quot;LastRow&quot;:{&quot;Font&quot;:{&quot;Bold&quot;:true},&quot;LineSpacing&quot;:{},&quot;Margin&quot;:{},&quot;Borders&quot;:{&quot;Vertical&quot;:{},&quot;Horizontal&quot;:{&quot;BorderWeightOverridePp&quot;:&quot;Pt0_75&quot;},&quot;Left&quot;:{},&quot;Top&quot;:{&quot;Color&quot;:{&quot;Key&quot;:&quot;Lines&quot;},&quot;BorderWeight&quot;:&quot;Pt0_25&quot;,&quot;Type&quot;:&quot;Solid&quot;,&quot;Visible&quot;:true},&quot;Right&quot;:{},&quot;Bottom&quot;:{&quot;Color&quot;:{&quot;Key&quot;:&quot;Lines&quot;},&quot;BorderWeight&quot;:&quot;Pt0_75&quot;,&quot;Type&quot;:&quot;Solid&quot;,&quot;Visible&quot;:true}}},&quot;FirstColumn&quot;:{&quot;Font&quot;:{},&quot;LineSpacing&quot;:{},&quot;Alignment&quot;:{&quot;Horizontal&quot;:&quot;Left&quot;},&quot;Margin&quot;:{},&quot;Borders&quot;:{&quot;Vertical&quot;:{},&quot;Horizontal&quot;:{},&quot;Left&quot;:{},&quot;Top&quot;:{},&quot;Right&quot;:{},&quot;Bottom&quot;:{}}},&quot;LastColumn&quot;:{&quot;Font&quot;:{},&quot;LineSpacing&quot;:{},&quot;Alignment&quot;:{},&quot;Margin&quot;:{},&quot;Borders&quot;:{&quot;Vertical&quot;:{},&quot;Horizontal&quot;:{},&quot;Left&quot;:{},&quot;Top&quot;:{},&quot;Right&quot;:{},&quot;Bottom&quot;:{}}},&quot;BandedRow&quot;:{&quot;Item&quot;:{&quot;Font&quot;:{},&quot;LineSpacing&quot;:{},&quot;Margin&quot;:{},&quot;Borders&quot;:{&quot;Vertical&quot;:{},&quot;Horizontal&quot;:{},&quot;Left&quot;:{},&quot;Top&quot;:{},&quot;Right&quot;:{},&quot;Bottom&quot;:{}}}},&quot;BandedColumn&quot;:{&quot;Item&quot;:{&quot;Font&quot;:{},&quot;LineSpacing&quot;:{},&quot;Alignment&quot;:{},&quot;Margin&quot;:{},&quot;Borders&quot;:{&quot;Vertical&quot;:{},&quot;Horizontal&quot;:{},&quot;Left&quot;:{},&quot;Top&quot;:{},&quot;Right&quot;:{},&quot;Bottom&quot;:{}}}},&quot;FitRowHeightPp&quot;:true,&quot;ZeroMarginsWord&quot;:true,&quot;BackgroundColor&quot;:{&quot;Key&quot;:&quot;Background&quot;},&quot;Font&quot;:{&quot;Name&quot;:&quot;Republic Office&quot;,&quot;Size&quot;:7.0,&quot;Color&quot;:{&quot;Key&quot;:&quot;Text&quot;}},&quot;LineSpacing&quot;:{},&quot;Alignment&quot;:{&quot;Horizontal&quot;:&quot;Right&quot;,&quot;Vertical&quot;:&quot;Center&quot;},&quot;Margin&quot;:{&quot;Left&quot;:4.0,&quot;Top&quot;:8.0,&quot;Right&quot;:4.0,&quot;Bottom&quot;:8.0},&quot;Borders&quot;:{&quot;Vertical&quot;:{&quot;Visible&quot;:false},&quot;Horizontal&quot;:{&quot;Visible&quot;:false},&quot;Left&quot;:{&quot;Visible&quot;:false},&quot;Top&quot;:{&quot;Visible&quot;:false},&quot;Right&quot;:{&quot;Visible&quot;:false},&quot;Bottom&quot;:{&quot;Visible&quot;:false}}},&quot;Ccs&quot;:{&quot;Text&quot;:&quot;20, 20, 61&quot;,&quot;Background&quot;:&quot;Transparent&quot;,&quot;Highlight&quot;:&quot;207, 197, 195&quot;,&quot;Lines&quot;:&quot;20, 20, 61&quot;},&quot;Cop&quot;:{&quot;FirstRow&quot;:true,&quot;LastRow&quot;:true,&quot;FirstColumn&quot;:true}}">
            <a:extLst>
              <a:ext uri="{FF2B5EF4-FFF2-40B4-BE49-F238E27FC236}">
                <a16:creationId xmlns:a16="http://schemas.microsoft.com/office/drawing/2014/main" id="{CF35422E-23AF-4021-A61F-2E4CECC59B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091400"/>
              </p:ext>
            </p:extLst>
          </p:nvPr>
        </p:nvGraphicFramePr>
        <p:xfrm>
          <a:off x="4931596" y="1871663"/>
          <a:ext cx="6123753" cy="229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3753">
                  <a:extLst>
                    <a:ext uri="{9D8B030D-6E8A-4147-A177-3AD203B41FA5}">
                      <a16:colId xmlns:a16="http://schemas.microsoft.com/office/drawing/2014/main" val="27968857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da-DK" sz="1800" b="1" dirty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Konteksten </a:t>
                      </a:r>
                      <a:r>
                        <a:rPr lang="da-DK" sz="1800" b="1" dirty="0">
                          <a:solidFill>
                            <a:srgbClr val="14143C"/>
                          </a:solidFill>
                          <a:latin typeface="Academy Sans Office" panose="020B0503030000000000" pitchFamily="34" charset="0"/>
                        </a:rPr>
                        <a:t>i </a:t>
                      </a:r>
                      <a:r>
                        <a:rPr lang="da-DK" sz="1800" b="1" dirty="0" smtClean="0">
                          <a:solidFill>
                            <a:srgbClr val="14143C"/>
                          </a:solidFill>
                          <a:latin typeface="Academy Sans Office" panose="020B0503030000000000" pitchFamily="34" charset="0"/>
                        </a:rPr>
                        <a:t>[</a:t>
                      </a:r>
                      <a:r>
                        <a:rPr lang="da-DK" sz="1800" b="1" strike="noStrike" dirty="0" smtClean="0">
                          <a:solidFill>
                            <a:srgbClr val="14143C"/>
                          </a:solidFill>
                          <a:latin typeface="Academy Sans Office" panose="020B0503030000000000" pitchFamily="34" charset="0"/>
                        </a:rPr>
                        <a:t>Navn </a:t>
                      </a:r>
                      <a:r>
                        <a:rPr lang="da-DK" sz="1800" b="1" strike="noStrike" dirty="0">
                          <a:solidFill>
                            <a:srgbClr val="14143C"/>
                          </a:solidFill>
                          <a:latin typeface="Academy Sans Office" panose="020B0503030000000000" pitchFamily="34" charset="0"/>
                        </a:rPr>
                        <a:t>på </a:t>
                      </a:r>
                      <a:r>
                        <a:rPr lang="da-DK" sz="1800" b="1" dirty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arbejdsplads el. ministerområde]</a:t>
                      </a:r>
                    </a:p>
                  </a:txBody>
                  <a:tcPr marL="50800" marR="50800" marT="101600" marB="101600" anchor="ctr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246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da-DK" sz="1200" strike="noStrike" dirty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[…]</a:t>
                      </a:r>
                    </a:p>
                  </a:txBody>
                  <a:tcPr marL="50800" marR="50800" marT="101600" marB="101600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1141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da-DK" sz="1200" strike="noStrike" dirty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[…]</a:t>
                      </a:r>
                    </a:p>
                  </a:txBody>
                  <a:tcPr marL="50800" marR="50800" marT="101600" marB="101600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0339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da-DK" sz="1200" strike="noStrike" dirty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[…]</a:t>
                      </a:r>
                    </a:p>
                  </a:txBody>
                  <a:tcPr marL="50800" marR="50800" marT="101600" marB="101600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152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da-DK" sz="1200" strike="noStrike" dirty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[…]</a:t>
                      </a:r>
                    </a:p>
                  </a:txBody>
                  <a:tcPr marL="50800" marR="50800" marT="101600" marB="101600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51901"/>
                  </a:ext>
                </a:extLst>
              </a:tr>
            </a:tbl>
          </a:graphicData>
        </a:graphic>
      </p:graphicFrame>
      <p:sp>
        <p:nvSpPr>
          <p:cNvPr id="10" name="Tekstfelt 9">
            <a:extLst>
              <a:ext uri="{FF2B5EF4-FFF2-40B4-BE49-F238E27FC236}">
                <a16:creationId xmlns:a16="http://schemas.microsoft.com/office/drawing/2014/main" id="{61E1E025-B2CF-4DFB-ABEF-2C30B4231D1B}"/>
              </a:ext>
            </a:extLst>
          </p:cNvPr>
          <p:cNvSpPr txBox="1"/>
          <p:nvPr/>
        </p:nvSpPr>
        <p:spPr>
          <a:xfrm>
            <a:off x="0" y="1363831"/>
            <a:ext cx="43624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6000" dirty="0">
                <a:latin typeface="+mj-lt"/>
              </a:rPr>
              <a:t>1</a:t>
            </a:r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A12ED23C-5D5D-4D4A-81DC-BC0BB5E84F4A}"/>
              </a:ext>
            </a:extLst>
          </p:cNvPr>
          <p:cNvCxnSpPr>
            <a:cxnSpLocks/>
          </p:cNvCxnSpPr>
          <p:nvPr/>
        </p:nvCxnSpPr>
        <p:spPr>
          <a:xfrm>
            <a:off x="8452794" y="647700"/>
            <a:ext cx="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uppe 20">
            <a:extLst>
              <a:ext uri="{FF2B5EF4-FFF2-40B4-BE49-F238E27FC236}">
                <a16:creationId xmlns:a16="http://schemas.microsoft.com/office/drawing/2014/main" id="{A7CBE010-7E21-4F55-BC5D-4E903D6E77E3}"/>
              </a:ext>
            </a:extLst>
          </p:cNvPr>
          <p:cNvGrpSpPr/>
          <p:nvPr/>
        </p:nvGrpSpPr>
        <p:grpSpPr>
          <a:xfrm>
            <a:off x="8783638" y="269386"/>
            <a:ext cx="2937677" cy="316669"/>
            <a:chOff x="8452794" y="310483"/>
            <a:chExt cx="2937677" cy="316669"/>
          </a:xfrm>
        </p:grpSpPr>
        <p:sp>
          <p:nvSpPr>
            <p:cNvPr id="3" name="Tekstfelt 2">
              <a:extLst>
                <a:ext uri="{FF2B5EF4-FFF2-40B4-BE49-F238E27FC236}">
                  <a16:creationId xmlns:a16="http://schemas.microsoft.com/office/drawing/2014/main" id="{78675685-E8F1-4043-B714-38144AE1A96E}"/>
                </a:ext>
              </a:extLst>
            </p:cNvPr>
            <p:cNvSpPr txBox="1"/>
            <p:nvPr/>
          </p:nvSpPr>
          <p:spPr>
            <a:xfrm>
              <a:off x="8452794" y="333181"/>
              <a:ext cx="2937677" cy="2323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111000"/>
                </a:lnSpc>
              </a:pPr>
              <a:r>
                <a:rPr lang="da-DK" sz="1500" i="1" dirty="0"/>
                <a:t>Inspiration til opsamling</a:t>
              </a:r>
            </a:p>
          </p:txBody>
        </p:sp>
        <p:cxnSp>
          <p:nvCxnSpPr>
            <p:cNvPr id="7" name="Lige forbindelse 6">
              <a:extLst>
                <a:ext uri="{FF2B5EF4-FFF2-40B4-BE49-F238E27FC236}">
                  <a16:creationId xmlns:a16="http://schemas.microsoft.com/office/drawing/2014/main" id="{D2397B16-46ED-4304-884E-919618614E58}"/>
                </a:ext>
              </a:extLst>
            </p:cNvPr>
            <p:cNvCxnSpPr>
              <a:cxnSpLocks/>
            </p:cNvCxnSpPr>
            <p:nvPr/>
          </p:nvCxnSpPr>
          <p:spPr>
            <a:xfrm>
              <a:off x="8452794" y="310483"/>
              <a:ext cx="2242194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Lige forbindelse 19">
              <a:extLst>
                <a:ext uri="{FF2B5EF4-FFF2-40B4-BE49-F238E27FC236}">
                  <a16:creationId xmlns:a16="http://schemas.microsoft.com/office/drawing/2014/main" id="{D1D0E66D-496B-4DDE-B7C2-790C022307A0}"/>
                </a:ext>
              </a:extLst>
            </p:cNvPr>
            <p:cNvCxnSpPr>
              <a:cxnSpLocks/>
            </p:cNvCxnSpPr>
            <p:nvPr/>
          </p:nvCxnSpPr>
          <p:spPr>
            <a:xfrm>
              <a:off x="8452794" y="627152"/>
              <a:ext cx="2242194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2966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0B126306-A9E1-4641-BFCC-EBB593F58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TRIN 2: </a:t>
            </a:r>
            <a:br>
              <a:rPr lang="da-DK" dirty="0"/>
            </a:br>
            <a:r>
              <a:rPr lang="da-DK" dirty="0"/>
              <a:t>Overvej </a:t>
            </a:r>
            <a:r>
              <a:rPr lang="da-DK" dirty="0">
                <a:solidFill>
                  <a:schemeClr val="accent1"/>
                </a:solidFill>
              </a:rPr>
              <a:t>for</a:t>
            </a:r>
            <a:r>
              <a:rPr lang="da-DK" dirty="0"/>
              <a:t>mål og redskaber</a:t>
            </a:r>
          </a:p>
        </p:txBody>
      </p:sp>
      <p:sp>
        <p:nvSpPr>
          <p:cNvPr id="16" name="Pladsholder til indhold 15">
            <a:extLst>
              <a:ext uri="{FF2B5EF4-FFF2-40B4-BE49-F238E27FC236}">
                <a16:creationId xmlns:a16="http://schemas.microsoft.com/office/drawing/2014/main" id="{89C44AB4-E6AC-4B72-89E0-6B81B44631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9749" y="1818000"/>
            <a:ext cx="5515169" cy="4282763"/>
          </a:xfrm>
        </p:spPr>
        <p:txBody>
          <a:bodyPr/>
          <a:lstStyle/>
          <a:p>
            <a:pPr marL="0" indent="0">
              <a:buNone/>
            </a:pPr>
            <a:r>
              <a:rPr lang="da-DK" dirty="0">
                <a:solidFill>
                  <a:schemeClr val="accent1"/>
                </a:solidFill>
              </a:rPr>
              <a:t>Brug af hjemmearbejde kan være ét redskab blandt mange, når arbejdspladsen skal tilrettelægge </a:t>
            </a:r>
            <a:r>
              <a:rPr lang="da-DK" dirty="0"/>
              <a:t>arbejdet mhp. at </a:t>
            </a:r>
            <a:r>
              <a:rPr lang="da-DK" dirty="0" smtClean="0"/>
              <a:t>sikre en optimal opgaveløsning.</a:t>
            </a:r>
            <a:endParaRPr lang="da-DK" dirty="0"/>
          </a:p>
          <a:p>
            <a:pPr marL="0" indent="0">
              <a:buNone/>
            </a:pPr>
            <a:endParaRPr lang="da-DK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da-DK" dirty="0">
                <a:solidFill>
                  <a:schemeClr val="accent1"/>
                </a:solidFill>
              </a:rPr>
              <a:t>Når der tages stilling til, om hjemmearbejde kan bruges som et redskab til at understøtte opgaveløsningen, kan det derfor være en god idé først at drøfte, </a:t>
            </a:r>
            <a:r>
              <a:rPr lang="da-DK" dirty="0">
                <a:solidFill>
                  <a:srgbClr val="14143C"/>
                </a:solidFill>
              </a:rPr>
              <a:t>hvilke formål </a:t>
            </a:r>
            <a:r>
              <a:rPr lang="da-DK" dirty="0">
                <a:solidFill>
                  <a:schemeClr val="accent1"/>
                </a:solidFill>
              </a:rPr>
              <a:t>der ønskes indfriet ved at bruge denne arbejdsform.  </a:t>
            </a:r>
          </a:p>
          <a:p>
            <a:pPr marL="0" indent="0">
              <a:buNone/>
            </a:pPr>
            <a:endParaRPr lang="da-DK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da-DK" dirty="0">
                <a:solidFill>
                  <a:schemeClr val="accent1"/>
                </a:solidFill>
              </a:rPr>
              <a:t>Er der eksempelvis et ønske om at skabe bedre mulighed for koncentration? I så fald kan redskaberne fx </a:t>
            </a:r>
            <a:r>
              <a:rPr lang="da-DK" dirty="0" smtClean="0">
                <a:solidFill>
                  <a:schemeClr val="accent1"/>
                </a:solidFill>
              </a:rPr>
              <a:t>være </a:t>
            </a:r>
            <a:r>
              <a:rPr lang="da-DK" dirty="0">
                <a:solidFill>
                  <a:schemeClr val="accent1"/>
                </a:solidFill>
              </a:rPr>
              <a:t>flere stillezoner, mindre arbejdslokaler </a:t>
            </a:r>
            <a:r>
              <a:rPr lang="da-DK" dirty="0" smtClean="0">
                <a:solidFill>
                  <a:schemeClr val="accent1"/>
                </a:solidFill>
              </a:rPr>
              <a:t>eller </a:t>
            </a:r>
            <a:r>
              <a:rPr lang="da-DK" dirty="0">
                <a:solidFill>
                  <a:schemeClr val="accent1"/>
                </a:solidFill>
              </a:rPr>
              <a:t>mulighed for hjemmearbejde.</a:t>
            </a:r>
          </a:p>
          <a:p>
            <a:endParaRPr lang="da-DK" dirty="0">
              <a:solidFill>
                <a:schemeClr val="accent1"/>
              </a:solidFill>
            </a:endParaRPr>
          </a:p>
        </p:txBody>
      </p:sp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2196C866-E938-40C7-AF41-5CA6647724C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7" r="21227"/>
          <a:stretch/>
        </p:blipFill>
        <p:spPr>
          <a:xfrm>
            <a:off x="6283411" y="0"/>
            <a:ext cx="5916612" cy="6858000"/>
          </a:xfr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AC19055-D0A6-44D7-9D17-7F25594509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4</a:t>
            </a:fld>
            <a:endParaRPr lang="da-DK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10E4F6E-DAD1-4F7C-B0FB-8E9E738697F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1FB3FAF-A7E6-4106-8ACD-41D407863753}" type="datetime2">
              <a:rPr lang="da-DK" smtClean="0"/>
              <a:t>23. november 2021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3527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9693C69-8622-4A04-84AE-5DA509C885A4}"/>
              </a:ext>
            </a:extLst>
          </p:cNvPr>
          <p:cNvSpPr/>
          <p:nvPr/>
        </p:nvSpPr>
        <p:spPr>
          <a:xfrm>
            <a:off x="4362450" y="0"/>
            <a:ext cx="782955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1000"/>
              </a:lnSpc>
            </a:pPr>
            <a:endParaRPr lang="da-DK" sz="1500" noProof="0" dirty="0" err="1"/>
          </a:p>
        </p:txBody>
      </p:sp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A2924305-F765-45A6-B4BB-D91BF17EED3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3491" y="2070839"/>
            <a:ext cx="3463926" cy="422910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da-DK" sz="2200" dirty="0">
                <a:solidFill>
                  <a:srgbClr val="14143C"/>
                </a:solidFill>
                <a:latin typeface="Academy Sans Office Light" panose="020B0403030000000000" pitchFamily="34" charset="0"/>
              </a:rPr>
              <a:t>Det </a:t>
            </a:r>
            <a:r>
              <a:rPr lang="da-DK" sz="2200" u="sng" dirty="0">
                <a:solidFill>
                  <a:srgbClr val="14143C"/>
                </a:solidFill>
                <a:latin typeface="Academy Sans Office Light" panose="020B0403030000000000" pitchFamily="34" charset="0"/>
              </a:rPr>
              <a:t>overordnede mål</a:t>
            </a:r>
            <a:r>
              <a:rPr lang="da-DK" sz="2200" dirty="0">
                <a:solidFill>
                  <a:srgbClr val="14143C"/>
                </a:solidFill>
                <a:latin typeface="Academy Sans Office Light" panose="020B0403030000000000" pitchFamily="34" charset="0"/>
              </a:rPr>
              <a:t> er </a:t>
            </a:r>
            <a:endParaRPr lang="da-DK" sz="2200" dirty="0" smtClean="0">
              <a:solidFill>
                <a:srgbClr val="14143C"/>
              </a:solidFill>
              <a:latin typeface="Academy Sans Office Light" panose="020B0403030000000000" pitchFamily="34" charset="0"/>
            </a:endParaRPr>
          </a:p>
          <a:p>
            <a:pPr marL="0" indent="0" algn="ctr">
              <a:buNone/>
            </a:pPr>
            <a:r>
              <a:rPr lang="da-DK" sz="2200" dirty="0" smtClean="0">
                <a:latin typeface="Academy Sans Office Light" panose="020B0403030000000000" pitchFamily="34" charset="0"/>
              </a:rPr>
              <a:t>at sikre en optimal opgaveløsning. </a:t>
            </a:r>
            <a:endParaRPr lang="da-DK" sz="2200" dirty="0">
              <a:latin typeface="Academy Sans Office Light" panose="020B0403030000000000" pitchFamily="34" charset="0"/>
            </a:endParaRPr>
          </a:p>
          <a:p>
            <a:pPr marL="0" indent="0" algn="ctr">
              <a:buNone/>
            </a:pPr>
            <a:endParaRPr lang="da-DK" sz="2200" dirty="0">
              <a:latin typeface="Academy Sans Office Light" panose="020B0403030000000000" pitchFamily="34" charset="0"/>
            </a:endParaRPr>
          </a:p>
          <a:p>
            <a:pPr marL="0" indent="0" algn="ctr">
              <a:buNone/>
            </a:pPr>
            <a:r>
              <a:rPr lang="da-DK" sz="2200" dirty="0">
                <a:latin typeface="Academy Sans Office Light" panose="020B0403030000000000" pitchFamily="34" charset="0"/>
              </a:rPr>
              <a:t>Opstil </a:t>
            </a:r>
            <a:r>
              <a:rPr lang="da-DK" sz="2200" dirty="0">
                <a:solidFill>
                  <a:srgbClr val="14143C"/>
                </a:solidFill>
                <a:latin typeface="Academy Sans Office Light" panose="020B0403030000000000" pitchFamily="34" charset="0"/>
              </a:rPr>
              <a:t>derfor gerne tydelige formål og mulige redskaber for jeres arbejdstilrettelæggelse, der understøtter dette.</a:t>
            </a:r>
          </a:p>
          <a:p>
            <a:pPr marL="0" indent="0" algn="ctr">
              <a:buNone/>
            </a:pPr>
            <a:endParaRPr lang="da-DK" sz="2200" dirty="0">
              <a:solidFill>
                <a:schemeClr val="accent1"/>
              </a:solidFill>
              <a:latin typeface="Academy Sans Office Light" panose="020B0403030000000000" pitchFamily="34" charset="0"/>
            </a:endParaRPr>
          </a:p>
          <a:p>
            <a:pPr marL="0" indent="0" algn="ctr">
              <a:buNone/>
            </a:pPr>
            <a:r>
              <a:rPr lang="da-DK" sz="2200" dirty="0">
                <a:solidFill>
                  <a:schemeClr val="accent1"/>
                </a:solidFill>
                <a:latin typeface="Academy Sans Office Light" panose="020B0403030000000000" pitchFamily="34" charset="0"/>
              </a:rPr>
              <a:t> Det kan give et godt udgangspunkt for jeres drøftelser</a:t>
            </a:r>
            <a:r>
              <a:rPr lang="da-DK" sz="2200" dirty="0">
                <a:latin typeface="Academy Sans Office Light" panose="020B0403030000000000" pitchFamily="34" charset="0"/>
              </a:rPr>
              <a:t>. </a:t>
            </a:r>
            <a:endParaRPr lang="da-DK" dirty="0"/>
          </a:p>
        </p:txBody>
      </p:sp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291BE5DE-D85A-4024-B4BA-BA491B1901C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784657B-158F-422E-810C-FF9C9235F011}" type="datetime2">
              <a:rPr lang="da-DK" smtClean="0"/>
              <a:t>23. november 2021</a:t>
            </a:fld>
            <a:endParaRPr lang="da-DK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C1AC8656-F8AA-43BE-B330-D45E4D61C37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5</a:t>
            </a:fld>
            <a:endParaRPr lang="da-DK" dirty="0"/>
          </a:p>
        </p:txBody>
      </p:sp>
      <p:graphicFrame>
        <p:nvGraphicFramePr>
          <p:cNvPr id="15" name="Tabel 14" descr="{&quot;Ott&quot;:{&quot;FirstRow&quot;:{&quot;Font&quot;:{&quot;Bold&quot;:true},&quot;LineSpacing&quot;:{},&quot;Margin&quot;:{},&quot;Borders&quot;:{&quot;Vertical&quot;:{},&quot;Horizontal&quot;:{&quot;BorderWeightOverridePp&quot;:&quot;Pt0_25&quot;},&quot;Left&quot;:{},&quot;Top&quot;:{&quot;Color&quot;:{&quot;Key&quot;:&quot;Lines&quot;},&quot;BorderWeight&quot;:&quot;Pt0_75&quot;,&quot;Type&quot;:&quot;Solid&quot;,&quot;Visible&quot;:true},&quot;Right&quot;:{},&quot;Bottom&quot;:{&quot;Color&quot;:{&quot;Key&quot;:&quot;Lines&quot;},&quot;BorderWeight&quot;:&quot;Pt0_25&quot;,&quot;Type&quot;:&quot;Solid&quot;,&quot;Visible&quot;:true}}},&quot;LastRow&quot;:{&quot;Font&quot;:{&quot;Bold&quot;:true},&quot;LineSpacing&quot;:{},&quot;Margin&quot;:{},&quot;Borders&quot;:{&quot;Vertical&quot;:{},&quot;Horizontal&quot;:{&quot;BorderWeightOverridePp&quot;:&quot;Pt0_75&quot;},&quot;Left&quot;:{},&quot;Top&quot;:{&quot;Color&quot;:{&quot;Key&quot;:&quot;Lines&quot;},&quot;BorderWeight&quot;:&quot;Pt0_25&quot;,&quot;Type&quot;:&quot;Solid&quot;,&quot;Visible&quot;:true},&quot;Right&quot;:{},&quot;Bottom&quot;:{&quot;Color&quot;:{&quot;Key&quot;:&quot;Lines&quot;},&quot;BorderWeight&quot;:&quot;Pt0_75&quot;,&quot;Type&quot;:&quot;Solid&quot;,&quot;Visible&quot;:true}}},&quot;FirstColumn&quot;:{&quot;Font&quot;:{},&quot;LineSpacing&quot;:{},&quot;Alignment&quot;:{&quot;Horizontal&quot;:&quot;Left&quot;},&quot;Margin&quot;:{},&quot;Borders&quot;:{&quot;Vertical&quot;:{},&quot;Horizontal&quot;:{},&quot;Left&quot;:{},&quot;Top&quot;:{},&quot;Right&quot;:{},&quot;Bottom&quot;:{}}},&quot;LastColumn&quot;:{&quot;Font&quot;:{},&quot;LineSpacing&quot;:{},&quot;Alignment&quot;:{},&quot;Margin&quot;:{},&quot;Borders&quot;:{&quot;Vertical&quot;:{},&quot;Horizontal&quot;:{},&quot;Left&quot;:{},&quot;Top&quot;:{},&quot;Right&quot;:{},&quot;Bottom&quot;:{}}},&quot;BandedRow&quot;:{&quot;Item&quot;:{&quot;Font&quot;:{},&quot;LineSpacing&quot;:{},&quot;Margin&quot;:{},&quot;Borders&quot;:{&quot;Vertical&quot;:{},&quot;Horizontal&quot;:{},&quot;Left&quot;:{},&quot;Top&quot;:{},&quot;Right&quot;:{},&quot;Bottom&quot;:{}}}},&quot;BandedColumn&quot;:{&quot;Item&quot;:{&quot;Font&quot;:{},&quot;LineSpacing&quot;:{},&quot;Alignment&quot;:{},&quot;Margin&quot;:{},&quot;Borders&quot;:{&quot;Vertical&quot;:{},&quot;Horizontal&quot;:{},&quot;Left&quot;:{},&quot;Top&quot;:{},&quot;Right&quot;:{},&quot;Bottom&quot;:{}}}},&quot;FitRowHeightPp&quot;:true,&quot;ZeroMarginsWord&quot;:true,&quot;BackgroundColor&quot;:{&quot;Key&quot;:&quot;Background&quot;},&quot;Font&quot;:{&quot;Name&quot;:&quot;Republic Office&quot;,&quot;Size&quot;:7.0,&quot;Color&quot;:{&quot;Key&quot;:&quot;Text&quot;}},&quot;LineSpacing&quot;:{},&quot;Alignment&quot;:{&quot;Horizontal&quot;:&quot;Right&quot;,&quot;Vertical&quot;:&quot;Center&quot;},&quot;Margin&quot;:{&quot;Left&quot;:4.0,&quot;Top&quot;:8.0,&quot;Right&quot;:4.0,&quot;Bottom&quot;:8.0},&quot;Borders&quot;:{&quot;Vertical&quot;:{&quot;Visible&quot;:false},&quot;Horizontal&quot;:{&quot;Visible&quot;:false},&quot;Left&quot;:{&quot;Visible&quot;:false},&quot;Top&quot;:{&quot;Visible&quot;:false},&quot;Right&quot;:{&quot;Visible&quot;:false},&quot;Bottom&quot;:{&quot;Visible&quot;:false}}},&quot;Ccs&quot;:{&quot;Text&quot;:&quot;20, 20, 61&quot;,&quot;Background&quot;:&quot;Transparent&quot;,&quot;Highlight&quot;:&quot;207, 197, 195&quot;,&quot;Lines&quot;:&quot;20, 20, 61&quot;},&quot;Cop&quot;:{&quot;FirstRow&quot;:true,&quot;LastRow&quot;:true,&quot;FirstColumn&quot;:true}}">
            <a:extLst>
              <a:ext uri="{FF2B5EF4-FFF2-40B4-BE49-F238E27FC236}">
                <a16:creationId xmlns:a16="http://schemas.microsoft.com/office/drawing/2014/main" id="{43211907-451E-4FBC-9D51-E76042A08F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494107"/>
              </p:ext>
            </p:extLst>
          </p:nvPr>
        </p:nvGraphicFramePr>
        <p:xfrm>
          <a:off x="4697483" y="548640"/>
          <a:ext cx="7133156" cy="5818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4447">
                  <a:extLst>
                    <a:ext uri="{9D8B030D-6E8A-4147-A177-3AD203B41FA5}">
                      <a16:colId xmlns:a16="http://schemas.microsoft.com/office/drawing/2014/main" val="2796885792"/>
                    </a:ext>
                  </a:extLst>
                </a:gridCol>
                <a:gridCol w="3878709">
                  <a:extLst>
                    <a:ext uri="{9D8B030D-6E8A-4147-A177-3AD203B41FA5}">
                      <a16:colId xmlns:a16="http://schemas.microsoft.com/office/drawing/2014/main" val="2618967685"/>
                    </a:ext>
                  </a:extLst>
                </a:gridCol>
              </a:tblGrid>
              <a:tr h="779228">
                <a:tc>
                  <a:txBody>
                    <a:bodyPr/>
                    <a:lstStyle/>
                    <a:p>
                      <a:pPr algn="l"/>
                      <a:r>
                        <a:rPr lang="da-DK" sz="1800" b="1" dirty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Eksempler på formål med arbejdstilrettelæggelsen</a:t>
                      </a:r>
                    </a:p>
                  </a:txBody>
                  <a:tcPr marL="50800" marR="50800" marT="101600" marB="101600" anchor="ctr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800" b="1" dirty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Eksempler på redskaber til at </a:t>
                      </a:r>
                    </a:p>
                    <a:p>
                      <a:pPr algn="l"/>
                      <a:r>
                        <a:rPr lang="da-DK" sz="1800" b="1" dirty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opnå formål</a:t>
                      </a:r>
                    </a:p>
                  </a:txBody>
                  <a:tcPr marL="50800" marR="50800" marT="101600" marB="101600" anchor="ctr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246611"/>
                  </a:ext>
                </a:extLst>
              </a:tr>
              <a:tr h="745756">
                <a:tc>
                  <a:txBody>
                    <a:bodyPr/>
                    <a:lstStyle/>
                    <a:p>
                      <a:pPr algn="l"/>
                      <a:r>
                        <a:rPr lang="da-DK" sz="1200" dirty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Bedre mulighed for koncentration </a:t>
                      </a:r>
                    </a:p>
                  </a:txBody>
                  <a:tcPr marL="50800" marR="50800" marT="101600" marB="101600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a-DK" sz="1200" dirty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Indretning </a:t>
                      </a:r>
                      <a:r>
                        <a:rPr lang="da-DK" sz="1200" dirty="0" smtClean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med </a:t>
                      </a:r>
                      <a:r>
                        <a:rPr lang="da-DK" sz="1200" dirty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stillezoner eller stillearbejdspladser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a-DK" sz="1200" dirty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Mulighed for hjemmearbejde</a:t>
                      </a:r>
                    </a:p>
                  </a:txBody>
                  <a:tcPr marL="50800" marR="50800" marT="101600" marB="101600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114128"/>
                  </a:ext>
                </a:extLst>
              </a:tr>
              <a:tr h="627361">
                <a:tc>
                  <a:txBody>
                    <a:bodyPr/>
                    <a:lstStyle/>
                    <a:p>
                      <a:pPr algn="l"/>
                      <a:r>
                        <a:rPr lang="da-DK" sz="1200" dirty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Større fleksibilitet </a:t>
                      </a:r>
                    </a:p>
                  </a:txBody>
                  <a:tcPr marL="50800" marR="50800" marT="101600" marB="101600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a-DK" sz="1200" dirty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Mulighed for </a:t>
                      </a:r>
                      <a:r>
                        <a:rPr lang="da-DK" sz="1200" dirty="0" smtClean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fleksibilitet</a:t>
                      </a:r>
                      <a:r>
                        <a:rPr lang="da-DK" sz="1200" baseline="0" dirty="0" smtClean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 i </a:t>
                      </a:r>
                      <a:r>
                        <a:rPr lang="da-DK" sz="1200" dirty="0" smtClean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ydertimerne</a:t>
                      </a:r>
                      <a:endParaRPr lang="da-DK" sz="1200" dirty="0">
                        <a:solidFill>
                          <a:srgbClr val="14143D"/>
                        </a:solidFill>
                        <a:latin typeface="Academy Sans Office" panose="020B0503030000000000" pitchFamily="34" charset="0"/>
                      </a:endParaRP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a-DK" sz="1200" dirty="0" smtClean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Mulighed for hjemmearbejde</a:t>
                      </a:r>
                      <a:endParaRPr lang="da-DK" sz="1200" dirty="0">
                        <a:solidFill>
                          <a:srgbClr val="14143D"/>
                        </a:solidFill>
                        <a:latin typeface="Academy Sans Office" panose="020B0503030000000000" pitchFamily="34" charset="0"/>
                      </a:endParaRPr>
                    </a:p>
                  </a:txBody>
                  <a:tcPr marL="50800" marR="50800" marT="101600" marB="101600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033950"/>
                  </a:ext>
                </a:extLst>
              </a:tr>
              <a:tr h="1324916">
                <a:tc>
                  <a:txBody>
                    <a:bodyPr/>
                    <a:lstStyle/>
                    <a:p>
                      <a:pPr algn="l"/>
                      <a:r>
                        <a:rPr lang="da-DK" sz="1200" dirty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Mere videndeling</a:t>
                      </a:r>
                    </a:p>
                  </a:txBody>
                  <a:tcPr marL="50800" marR="50800" marT="101600" marB="101600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a-DK" sz="1200" dirty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Storrumskontor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a-DK" sz="1200" dirty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Fysisk tilstedeværelse på kontoret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a-DK" sz="1200" dirty="0" smtClean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Faste (evt. virtuelle) møder med fokus på videndeling og sparring  (fx hus- og kontomøder)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a-DK" sz="1200" dirty="0" smtClean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Klar og hyppig kommunikation (fx gennem nyhedsbreve og intranet)</a:t>
                      </a:r>
                      <a:endParaRPr lang="da-DK" sz="1200" dirty="0">
                        <a:solidFill>
                          <a:srgbClr val="14143D"/>
                        </a:solidFill>
                        <a:latin typeface="Academy Sans Office" panose="020B0503030000000000" pitchFamily="34" charset="0"/>
                      </a:endParaRPr>
                    </a:p>
                  </a:txBody>
                  <a:tcPr marL="50800" marR="50800" marT="101600" marB="101600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803836"/>
                  </a:ext>
                </a:extLst>
              </a:tr>
              <a:tr h="1317576">
                <a:tc>
                  <a:txBody>
                    <a:bodyPr/>
                    <a:lstStyle/>
                    <a:p>
                      <a:pPr algn="l"/>
                      <a:r>
                        <a:rPr lang="da-DK" sz="1200" dirty="0">
                          <a:solidFill>
                            <a:schemeClr val="tx1"/>
                          </a:solidFill>
                          <a:latin typeface="Academy Sans Office" panose="020B0503030000000000" pitchFamily="34" charset="0"/>
                        </a:rPr>
                        <a:t>Stærk sammenhængskraft</a:t>
                      </a:r>
                    </a:p>
                  </a:txBody>
                  <a:tcPr marL="50800" marR="50800" marT="101600" marB="101600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a-DK" sz="1200" dirty="0" smtClean="0">
                          <a:solidFill>
                            <a:schemeClr val="tx1"/>
                          </a:solidFill>
                          <a:latin typeface="Academy Sans Office" panose="020B0503030000000000" pitchFamily="34" charset="0"/>
                        </a:rPr>
                        <a:t>Faste fora og aftaler </a:t>
                      </a:r>
                      <a:r>
                        <a:rPr lang="da-DK" sz="1200" dirty="0">
                          <a:solidFill>
                            <a:schemeClr val="tx1"/>
                          </a:solidFill>
                          <a:latin typeface="Academy Sans Office" panose="020B0503030000000000" pitchFamily="34" charset="0"/>
                        </a:rPr>
                        <a:t>for videndeling og sparring mellem medarbejdere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a-DK" sz="1200" dirty="0">
                          <a:solidFill>
                            <a:schemeClr val="tx1"/>
                          </a:solidFill>
                          <a:latin typeface="Academy Sans Office" panose="020B0503030000000000" pitchFamily="34" charset="0"/>
                        </a:rPr>
                        <a:t>Tilgængelighed og nærhed til </a:t>
                      </a:r>
                      <a:r>
                        <a:rPr lang="da-DK" sz="1200" dirty="0" smtClean="0">
                          <a:solidFill>
                            <a:schemeClr val="tx1"/>
                          </a:solidFill>
                          <a:latin typeface="Academy Sans Office" panose="020B0503030000000000" pitchFamily="34" charset="0"/>
                        </a:rPr>
                        <a:t>kolleger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1200" dirty="0" smtClean="0">
                          <a:solidFill>
                            <a:schemeClr val="tx1"/>
                          </a:solidFill>
                          <a:latin typeface="Academy Sans Office" panose="020B0503030000000000" pitchFamily="34" charset="0"/>
                        </a:rPr>
                        <a:t>Faste og tilbagevendende hus-/</a:t>
                      </a:r>
                      <a:r>
                        <a:rPr lang="da-DK" sz="1200" baseline="0" dirty="0" smtClean="0">
                          <a:solidFill>
                            <a:schemeClr val="tx1"/>
                          </a:solidFill>
                          <a:latin typeface="Academy Sans Office" panose="020B0503030000000000" pitchFamily="34" charset="0"/>
                        </a:rPr>
                        <a:t> og kontormøder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1200" dirty="0" smtClean="0">
                          <a:solidFill>
                            <a:schemeClr val="tx1"/>
                          </a:solidFill>
                          <a:latin typeface="Academy Sans Office" panose="020B0503030000000000" pitchFamily="34" charset="0"/>
                        </a:rPr>
                        <a:t>Klar og hyppig kommunikation </a:t>
                      </a:r>
                      <a:r>
                        <a:rPr lang="da-DK" sz="1200" dirty="0" smtClean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(fx gennem nyhedsbreve og intranet)</a:t>
                      </a:r>
                    </a:p>
                  </a:txBody>
                  <a:tcPr marL="50800" marR="50800" marT="101600" marB="101600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5228952"/>
                  </a:ext>
                </a:extLst>
              </a:tr>
              <a:tr h="1017767">
                <a:tc>
                  <a:txBody>
                    <a:bodyPr/>
                    <a:lstStyle/>
                    <a:p>
                      <a:pPr algn="l"/>
                      <a:r>
                        <a:rPr lang="da-DK" sz="1200" dirty="0">
                          <a:solidFill>
                            <a:schemeClr val="tx1"/>
                          </a:solidFill>
                          <a:latin typeface="Academy Sans Office" panose="020B0503030000000000" pitchFamily="34" charset="0"/>
                        </a:rPr>
                        <a:t>Høj trivsel</a:t>
                      </a:r>
                    </a:p>
                  </a:txBody>
                  <a:tcPr marL="50800" marR="50800" marT="101600" marB="101600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a-DK" sz="1200" dirty="0">
                          <a:solidFill>
                            <a:schemeClr val="tx1"/>
                          </a:solidFill>
                          <a:latin typeface="Academy Sans Office" panose="020B0503030000000000" pitchFamily="34" charset="0"/>
                        </a:rPr>
                        <a:t>Fleksibel tilrettelæggelse af </a:t>
                      </a:r>
                      <a:r>
                        <a:rPr lang="da-DK" sz="1200" dirty="0" smtClean="0">
                          <a:solidFill>
                            <a:schemeClr val="tx1"/>
                          </a:solidFill>
                          <a:latin typeface="Academy Sans Office" panose="020B0503030000000000" pitchFamily="34" charset="0"/>
                        </a:rPr>
                        <a:t>arbejdet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a-DK" sz="1200" dirty="0" smtClean="0">
                          <a:solidFill>
                            <a:schemeClr val="tx1"/>
                          </a:solidFill>
                          <a:latin typeface="Academy Sans Office" panose="020B0503030000000000" pitchFamily="34" charset="0"/>
                        </a:rPr>
                        <a:t>Sparring</a:t>
                      </a:r>
                      <a:r>
                        <a:rPr lang="da-DK" sz="1200" dirty="0">
                          <a:solidFill>
                            <a:schemeClr val="tx1"/>
                          </a:solidFill>
                          <a:latin typeface="Academy Sans Office" panose="020B0503030000000000" pitchFamily="34" charset="0"/>
                        </a:rPr>
                        <a:t>, samarbejde og </a:t>
                      </a:r>
                      <a:r>
                        <a:rPr lang="da-DK" sz="1200" dirty="0" smtClean="0">
                          <a:solidFill>
                            <a:schemeClr val="tx1"/>
                          </a:solidFill>
                          <a:latin typeface="Academy Sans Office" panose="020B0503030000000000" pitchFamily="34" charset="0"/>
                        </a:rPr>
                        <a:t>videndeling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a-DK" sz="1200" dirty="0" smtClean="0">
                          <a:solidFill>
                            <a:schemeClr val="tx1"/>
                          </a:solidFill>
                          <a:latin typeface="Academy Sans Office" panose="020B0503030000000000" pitchFamily="34" charset="0"/>
                        </a:rPr>
                        <a:t>Løbende dialog mellem medarbejder og leder</a:t>
                      </a:r>
                      <a:r>
                        <a:rPr lang="da-DK" sz="1200" baseline="0" dirty="0" smtClean="0">
                          <a:solidFill>
                            <a:schemeClr val="tx1"/>
                          </a:solidFill>
                          <a:latin typeface="Academy Sans Office" panose="020B0503030000000000" pitchFamily="34" charset="0"/>
                        </a:rPr>
                        <a:t> (fx gennem hyppige 1:1-samtaler)</a:t>
                      </a:r>
                    </a:p>
                  </a:txBody>
                  <a:tcPr marL="50800" marR="50800" marT="101600" marB="101600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8669709"/>
                  </a:ext>
                </a:extLst>
              </a:tr>
            </a:tbl>
          </a:graphicData>
        </a:graphic>
      </p:graphicFrame>
      <p:sp>
        <p:nvSpPr>
          <p:cNvPr id="10" name="Tekstfelt 9">
            <a:extLst>
              <a:ext uri="{FF2B5EF4-FFF2-40B4-BE49-F238E27FC236}">
                <a16:creationId xmlns:a16="http://schemas.microsoft.com/office/drawing/2014/main" id="{AD3D2D01-E21D-4173-9F17-13CC1B49FFB2}"/>
              </a:ext>
            </a:extLst>
          </p:cNvPr>
          <p:cNvSpPr txBox="1"/>
          <p:nvPr/>
        </p:nvSpPr>
        <p:spPr>
          <a:xfrm>
            <a:off x="0" y="711144"/>
            <a:ext cx="43624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6000" dirty="0">
                <a:latin typeface="+mj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497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9693C69-8622-4A04-84AE-5DA509C885A4}"/>
              </a:ext>
            </a:extLst>
          </p:cNvPr>
          <p:cNvSpPr/>
          <p:nvPr/>
        </p:nvSpPr>
        <p:spPr>
          <a:xfrm>
            <a:off x="4362450" y="0"/>
            <a:ext cx="782955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1000"/>
              </a:lnSpc>
            </a:pPr>
            <a:endParaRPr lang="da-DK" sz="1500" noProof="0" dirty="0" err="1"/>
          </a:p>
        </p:txBody>
      </p:sp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A2924305-F765-45A6-B4BB-D91BF17EED3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0696" y="1363831"/>
            <a:ext cx="3463926" cy="422910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da-DK" sz="2200" dirty="0">
                <a:latin typeface="Academy Sans Office Light" panose="020B0403030000000000" pitchFamily="34" charset="0"/>
              </a:rPr>
              <a:t>Hvad ønsker vi at opnå med måden, vi tilrettelægger arbejdet? </a:t>
            </a:r>
            <a:endParaRPr lang="da-DK" dirty="0"/>
          </a:p>
        </p:txBody>
      </p:sp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291BE5DE-D85A-4024-B4BA-BA491B1901C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784657B-158F-422E-810C-FF9C9235F011}" type="datetime2">
              <a:rPr lang="da-DK" smtClean="0"/>
              <a:t>23. november 2021</a:t>
            </a:fld>
            <a:endParaRPr lang="da-DK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C1AC8656-F8AA-43BE-B330-D45E4D61C37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6</a:t>
            </a:fld>
            <a:endParaRPr lang="da-DK" dirty="0"/>
          </a:p>
        </p:txBody>
      </p:sp>
      <p:graphicFrame>
        <p:nvGraphicFramePr>
          <p:cNvPr id="15" name="Tabel 14" descr="{&quot;Ott&quot;:{&quot;FirstRow&quot;:{&quot;Font&quot;:{&quot;Bold&quot;:true},&quot;LineSpacing&quot;:{},&quot;Margin&quot;:{},&quot;Borders&quot;:{&quot;Vertical&quot;:{},&quot;Horizontal&quot;:{&quot;BorderWeightOverridePp&quot;:&quot;Pt0_25&quot;},&quot;Left&quot;:{},&quot;Top&quot;:{&quot;Color&quot;:{&quot;Key&quot;:&quot;Lines&quot;},&quot;BorderWeight&quot;:&quot;Pt0_75&quot;,&quot;Type&quot;:&quot;Solid&quot;,&quot;Visible&quot;:true},&quot;Right&quot;:{},&quot;Bottom&quot;:{&quot;Color&quot;:{&quot;Key&quot;:&quot;Lines&quot;},&quot;BorderWeight&quot;:&quot;Pt0_25&quot;,&quot;Type&quot;:&quot;Solid&quot;,&quot;Visible&quot;:true}}},&quot;LastRow&quot;:{&quot;Font&quot;:{&quot;Bold&quot;:true},&quot;LineSpacing&quot;:{},&quot;Margin&quot;:{},&quot;Borders&quot;:{&quot;Vertical&quot;:{},&quot;Horizontal&quot;:{&quot;BorderWeightOverridePp&quot;:&quot;Pt0_75&quot;},&quot;Left&quot;:{},&quot;Top&quot;:{&quot;Color&quot;:{&quot;Key&quot;:&quot;Lines&quot;},&quot;BorderWeight&quot;:&quot;Pt0_25&quot;,&quot;Type&quot;:&quot;Solid&quot;,&quot;Visible&quot;:true},&quot;Right&quot;:{},&quot;Bottom&quot;:{&quot;Color&quot;:{&quot;Key&quot;:&quot;Lines&quot;},&quot;BorderWeight&quot;:&quot;Pt0_75&quot;,&quot;Type&quot;:&quot;Solid&quot;,&quot;Visible&quot;:true}}},&quot;FirstColumn&quot;:{&quot;Font&quot;:{},&quot;LineSpacing&quot;:{},&quot;Alignment&quot;:{&quot;Horizontal&quot;:&quot;Left&quot;},&quot;Margin&quot;:{},&quot;Borders&quot;:{&quot;Vertical&quot;:{},&quot;Horizontal&quot;:{},&quot;Left&quot;:{},&quot;Top&quot;:{},&quot;Right&quot;:{},&quot;Bottom&quot;:{}}},&quot;LastColumn&quot;:{&quot;Font&quot;:{},&quot;LineSpacing&quot;:{},&quot;Alignment&quot;:{},&quot;Margin&quot;:{},&quot;Borders&quot;:{&quot;Vertical&quot;:{},&quot;Horizontal&quot;:{},&quot;Left&quot;:{},&quot;Top&quot;:{},&quot;Right&quot;:{},&quot;Bottom&quot;:{}}},&quot;BandedRow&quot;:{&quot;Item&quot;:{&quot;Font&quot;:{},&quot;LineSpacing&quot;:{},&quot;Margin&quot;:{},&quot;Borders&quot;:{&quot;Vertical&quot;:{},&quot;Horizontal&quot;:{},&quot;Left&quot;:{},&quot;Top&quot;:{},&quot;Right&quot;:{},&quot;Bottom&quot;:{}}}},&quot;BandedColumn&quot;:{&quot;Item&quot;:{&quot;Font&quot;:{},&quot;LineSpacing&quot;:{},&quot;Alignment&quot;:{},&quot;Margin&quot;:{},&quot;Borders&quot;:{&quot;Vertical&quot;:{},&quot;Horizontal&quot;:{},&quot;Left&quot;:{},&quot;Top&quot;:{},&quot;Right&quot;:{},&quot;Bottom&quot;:{}}}},&quot;FitRowHeightPp&quot;:true,&quot;ZeroMarginsWord&quot;:true,&quot;BackgroundColor&quot;:{&quot;Key&quot;:&quot;Background&quot;},&quot;Font&quot;:{&quot;Name&quot;:&quot;Republic Office&quot;,&quot;Size&quot;:7.0,&quot;Color&quot;:{&quot;Key&quot;:&quot;Text&quot;}},&quot;LineSpacing&quot;:{},&quot;Alignment&quot;:{&quot;Horizontal&quot;:&quot;Right&quot;,&quot;Vertical&quot;:&quot;Center&quot;},&quot;Margin&quot;:{&quot;Left&quot;:4.0,&quot;Top&quot;:8.0,&quot;Right&quot;:4.0,&quot;Bottom&quot;:8.0},&quot;Borders&quot;:{&quot;Vertical&quot;:{&quot;Visible&quot;:false},&quot;Horizontal&quot;:{&quot;Visible&quot;:false},&quot;Left&quot;:{&quot;Visible&quot;:false},&quot;Top&quot;:{&quot;Visible&quot;:false},&quot;Right&quot;:{&quot;Visible&quot;:false},&quot;Bottom&quot;:{&quot;Visible&quot;:false}}},&quot;Ccs&quot;:{&quot;Text&quot;:&quot;20, 20, 61&quot;,&quot;Background&quot;:&quot;Transparent&quot;,&quot;Highlight&quot;:&quot;207, 197, 195&quot;,&quot;Lines&quot;:&quot;20, 20, 61&quot;},&quot;Cop&quot;:{&quot;FirstRow&quot;:true,&quot;LastRow&quot;:true,&quot;FirstColumn&quot;:true}}">
            <a:extLst>
              <a:ext uri="{FF2B5EF4-FFF2-40B4-BE49-F238E27FC236}">
                <a16:creationId xmlns:a16="http://schemas.microsoft.com/office/drawing/2014/main" id="{43211907-451E-4FBC-9D51-E76042A08F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074773"/>
              </p:ext>
            </p:extLst>
          </p:nvPr>
        </p:nvGraphicFramePr>
        <p:xfrm>
          <a:off x="4935567" y="1871663"/>
          <a:ext cx="6119784" cy="245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9892">
                  <a:extLst>
                    <a:ext uri="{9D8B030D-6E8A-4147-A177-3AD203B41FA5}">
                      <a16:colId xmlns:a16="http://schemas.microsoft.com/office/drawing/2014/main" val="2796885792"/>
                    </a:ext>
                  </a:extLst>
                </a:gridCol>
                <a:gridCol w="3059892">
                  <a:extLst>
                    <a:ext uri="{9D8B030D-6E8A-4147-A177-3AD203B41FA5}">
                      <a16:colId xmlns:a16="http://schemas.microsoft.com/office/drawing/2014/main" val="26189676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da-DK" sz="1800" b="1" dirty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Formål med arbejdstilrettelæggelsen</a:t>
                      </a:r>
                    </a:p>
                  </a:txBody>
                  <a:tcPr marL="50800" marR="50800" marT="101600" marB="101600" anchor="ctr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800" b="1" dirty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Redskaber til at </a:t>
                      </a:r>
                    </a:p>
                    <a:p>
                      <a:pPr algn="l"/>
                      <a:r>
                        <a:rPr lang="da-DK" sz="1800" b="1" dirty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opnå formål</a:t>
                      </a:r>
                    </a:p>
                  </a:txBody>
                  <a:tcPr marL="50800" marR="50800" marT="101600" marB="101600" anchor="ctr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246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da-DK" sz="1200" dirty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[…]</a:t>
                      </a:r>
                    </a:p>
                  </a:txBody>
                  <a:tcPr marL="50800" marR="50800" marT="101600" marB="101600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a-DK" sz="1200" dirty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[…]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a-DK" sz="1200" dirty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[…]</a:t>
                      </a:r>
                    </a:p>
                  </a:txBody>
                  <a:tcPr marL="50800" marR="50800" marT="101600" marB="101600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1141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da-DK" sz="1200" dirty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[…]</a:t>
                      </a:r>
                    </a:p>
                  </a:txBody>
                  <a:tcPr marL="50800" marR="50800" marT="101600" marB="101600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a-DK" sz="1200" dirty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[…]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a-DK" sz="1200" dirty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[…]</a:t>
                      </a:r>
                    </a:p>
                  </a:txBody>
                  <a:tcPr marL="50800" marR="50800" marT="101600" marB="101600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0339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da-DK" sz="1200" dirty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[…]</a:t>
                      </a:r>
                    </a:p>
                  </a:txBody>
                  <a:tcPr marL="50800" marR="50800" marT="101600" marB="101600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a-DK" sz="1200" dirty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[…]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a-DK" sz="1200" dirty="0">
                          <a:solidFill>
                            <a:srgbClr val="14143D"/>
                          </a:solidFill>
                          <a:latin typeface="Academy Sans Office" panose="020B0503030000000000" pitchFamily="34" charset="0"/>
                        </a:rPr>
                        <a:t>[…]</a:t>
                      </a:r>
                    </a:p>
                  </a:txBody>
                  <a:tcPr marL="50800" marR="50800" marT="101600" marB="101600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414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803836"/>
                  </a:ext>
                </a:extLst>
              </a:tr>
            </a:tbl>
          </a:graphicData>
        </a:graphic>
      </p:graphicFrame>
      <p:sp>
        <p:nvSpPr>
          <p:cNvPr id="10" name="Tekstfelt 9">
            <a:extLst>
              <a:ext uri="{FF2B5EF4-FFF2-40B4-BE49-F238E27FC236}">
                <a16:creationId xmlns:a16="http://schemas.microsoft.com/office/drawing/2014/main" id="{AD3D2D01-E21D-4173-9F17-13CC1B49FFB2}"/>
              </a:ext>
            </a:extLst>
          </p:cNvPr>
          <p:cNvSpPr txBox="1"/>
          <p:nvPr/>
        </p:nvSpPr>
        <p:spPr>
          <a:xfrm>
            <a:off x="0" y="856000"/>
            <a:ext cx="43624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6000" dirty="0">
                <a:latin typeface="+mj-lt"/>
              </a:rPr>
              <a:t>2</a:t>
            </a:r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CEE310EA-6EB0-4FFB-AB45-CA895C875D24}"/>
              </a:ext>
            </a:extLst>
          </p:cNvPr>
          <p:cNvGrpSpPr/>
          <p:nvPr/>
        </p:nvGrpSpPr>
        <p:grpSpPr>
          <a:xfrm>
            <a:off x="8783638" y="248838"/>
            <a:ext cx="2937677" cy="316669"/>
            <a:chOff x="8452794" y="310483"/>
            <a:chExt cx="2937677" cy="316669"/>
          </a:xfrm>
        </p:grpSpPr>
        <p:sp>
          <p:nvSpPr>
            <p:cNvPr id="11" name="Tekstfelt 10">
              <a:extLst>
                <a:ext uri="{FF2B5EF4-FFF2-40B4-BE49-F238E27FC236}">
                  <a16:creationId xmlns:a16="http://schemas.microsoft.com/office/drawing/2014/main" id="{851892D2-E45C-4415-AD83-9E6B8AE5D58A}"/>
                </a:ext>
              </a:extLst>
            </p:cNvPr>
            <p:cNvSpPr txBox="1"/>
            <p:nvPr/>
          </p:nvSpPr>
          <p:spPr>
            <a:xfrm>
              <a:off x="8452794" y="333181"/>
              <a:ext cx="2937677" cy="2323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111000"/>
                </a:lnSpc>
              </a:pPr>
              <a:r>
                <a:rPr lang="da-DK" sz="1500" i="1" dirty="0"/>
                <a:t>Inspiration til opsamling</a:t>
              </a:r>
            </a:p>
          </p:txBody>
        </p:sp>
        <p:cxnSp>
          <p:nvCxnSpPr>
            <p:cNvPr id="12" name="Lige forbindelse 11">
              <a:extLst>
                <a:ext uri="{FF2B5EF4-FFF2-40B4-BE49-F238E27FC236}">
                  <a16:creationId xmlns:a16="http://schemas.microsoft.com/office/drawing/2014/main" id="{3EB2F18A-4ACD-4218-88F1-24193581C89B}"/>
                </a:ext>
              </a:extLst>
            </p:cNvPr>
            <p:cNvCxnSpPr>
              <a:cxnSpLocks/>
            </p:cNvCxnSpPr>
            <p:nvPr/>
          </p:nvCxnSpPr>
          <p:spPr>
            <a:xfrm>
              <a:off x="8452794" y="310483"/>
              <a:ext cx="2242194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ge forbindelse 12">
              <a:extLst>
                <a:ext uri="{FF2B5EF4-FFF2-40B4-BE49-F238E27FC236}">
                  <a16:creationId xmlns:a16="http://schemas.microsoft.com/office/drawing/2014/main" id="{B5DBBA49-1DB2-413F-A259-A888A6AD430C}"/>
                </a:ext>
              </a:extLst>
            </p:cNvPr>
            <p:cNvCxnSpPr>
              <a:cxnSpLocks/>
            </p:cNvCxnSpPr>
            <p:nvPr/>
          </p:nvCxnSpPr>
          <p:spPr>
            <a:xfrm>
              <a:off x="8452794" y="627152"/>
              <a:ext cx="2242194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510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0B126306-A9E1-4641-BFCC-EBB593F58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447686"/>
            <a:ext cx="5375275" cy="898297"/>
          </a:xfrm>
        </p:spPr>
        <p:txBody>
          <a:bodyPr>
            <a:normAutofit fontScale="90000"/>
          </a:bodyPr>
          <a:lstStyle/>
          <a:p>
            <a:r>
              <a:rPr lang="da-DK" dirty="0"/>
              <a:t>TRIN 3: </a:t>
            </a:r>
            <a:br>
              <a:rPr lang="da-DK" dirty="0"/>
            </a:br>
            <a:r>
              <a:rPr lang="da-DK" dirty="0"/>
              <a:t>Tag stilling til konkrete tilfælde</a:t>
            </a:r>
          </a:p>
        </p:txBody>
      </p:sp>
      <p:sp>
        <p:nvSpPr>
          <p:cNvPr id="16" name="Pladsholder til indhold 15">
            <a:extLst>
              <a:ext uri="{FF2B5EF4-FFF2-40B4-BE49-F238E27FC236}">
                <a16:creationId xmlns:a16="http://schemas.microsoft.com/office/drawing/2014/main" id="{89C44AB4-E6AC-4B72-89E0-6B81B44631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9750" y="1463957"/>
            <a:ext cx="5340047" cy="3483657"/>
          </a:xfrm>
        </p:spPr>
        <p:txBody>
          <a:bodyPr/>
          <a:lstStyle/>
          <a:p>
            <a:pPr marL="0" indent="0">
              <a:buNone/>
            </a:pPr>
            <a:r>
              <a:rPr lang="da-DK" dirty="0">
                <a:solidFill>
                  <a:schemeClr val="accent1"/>
                </a:solidFill>
              </a:rPr>
              <a:t>Når den øverste ledelse har taget stilling til, om hjemmearbejde skal være et muligt redskab i arbejdstilrettelæggelsen, kan der efterfølgende tages stilling til, om hjemmearbejde er relevant i de konkrete tilfælde. </a:t>
            </a:r>
          </a:p>
          <a:p>
            <a:pPr marL="0" indent="0">
              <a:buNone/>
            </a:pPr>
            <a:endParaRPr lang="da-DK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da-DK" dirty="0">
                <a:solidFill>
                  <a:schemeClr val="accent1"/>
                </a:solidFill>
              </a:rPr>
              <a:t>Den øverste ledelse kan med fordel beslutte hvilket ledelsesniveau, der skal tage konkret stilling. Er det eksempelvis den enkelte personaleleder i dialog med dennes chef? 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i="1" dirty="0"/>
              <a:t>Forud</a:t>
            </a:r>
            <a:r>
              <a:rPr lang="da-DK" dirty="0"/>
              <a:t> for den konkrete vurdering kan det være en god idé at starte med en indledende drøftelse i ledergruppen om foreløbige erfaringer med hjemmearbejde, og hvilke fordele og ulemper der generelt kan være knyttet til brug af </a:t>
            </a:r>
            <a:r>
              <a:rPr lang="da-DK" dirty="0" smtClean="0"/>
              <a:t>hjemmearbejde. Fx </a:t>
            </a:r>
            <a:r>
              <a:rPr lang="da-DK" dirty="0"/>
              <a:t>i forhold til produktivitet, kvalitet i opgaveløsningen, trivsel, sammenhængskraft mv.</a:t>
            </a:r>
          </a:p>
          <a:p>
            <a:endParaRPr lang="da-DK" dirty="0"/>
          </a:p>
        </p:txBody>
      </p:sp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2196C866-E938-40C7-AF41-5CA6647724C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" r="44832"/>
          <a:stretch/>
        </p:blipFill>
        <p:spPr>
          <a:xfrm>
            <a:off x="6311488" y="0"/>
            <a:ext cx="5916612" cy="6858000"/>
          </a:xfr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AC19055-D0A6-44D7-9D17-7F25594509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7</a:t>
            </a:fld>
            <a:endParaRPr lang="da-DK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10E4F6E-DAD1-4F7C-B0FB-8E9E738697F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1FB3FAF-A7E6-4106-8ACD-41D407863753}" type="datetime2">
              <a:rPr lang="da-DK" smtClean="0"/>
              <a:t>23. november 2021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5893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9693C69-8622-4A04-84AE-5DA509C885A4}"/>
              </a:ext>
            </a:extLst>
          </p:cNvPr>
          <p:cNvSpPr/>
          <p:nvPr/>
        </p:nvSpPr>
        <p:spPr>
          <a:xfrm>
            <a:off x="4362450" y="-3512"/>
            <a:ext cx="782955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1000"/>
              </a:lnSpc>
            </a:pPr>
            <a:endParaRPr lang="da-DK" sz="1500" noProof="0" dirty="0" err="1"/>
          </a:p>
        </p:txBody>
      </p:sp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A2924305-F765-45A6-B4BB-D91BF17EED3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9750" y="1871663"/>
            <a:ext cx="3463926" cy="422910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da-DK" sz="2200" dirty="0">
                <a:solidFill>
                  <a:schemeClr val="accent1"/>
                </a:solidFill>
                <a:latin typeface="Academy Sans Office Light" panose="020B0403030000000000" pitchFamily="34" charset="0"/>
              </a:rPr>
              <a:t>Når den konkrete vurdering skal foretages, er det vigtigt at have fokus på organisationens samlede opgaveløsning, herunder følgende forhold: </a:t>
            </a:r>
            <a:endParaRPr lang="da-DK" dirty="0">
              <a:solidFill>
                <a:schemeClr val="accent1"/>
              </a:solidFill>
            </a:endParaRPr>
          </a:p>
        </p:txBody>
      </p:sp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291BE5DE-D85A-4024-B4BA-BA491B1901C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784657B-158F-422E-810C-FF9C9235F011}" type="datetime2">
              <a:rPr lang="da-DK" smtClean="0"/>
              <a:t>23. november 2021</a:t>
            </a:fld>
            <a:endParaRPr lang="da-DK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C1AC8656-F8AA-43BE-B330-D45E4D61C37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8</a:t>
            </a:fld>
            <a:endParaRPr lang="da-DK" dirty="0"/>
          </a:p>
        </p:txBody>
      </p:sp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3B76EE3D-BED9-45ED-B180-E4D10F4F5183}"/>
              </a:ext>
            </a:extLst>
          </p:cNvPr>
          <p:cNvSpPr txBox="1">
            <a:spLocks/>
          </p:cNvSpPr>
          <p:nvPr/>
        </p:nvSpPr>
        <p:spPr>
          <a:xfrm>
            <a:off x="4935567" y="1225629"/>
            <a:ext cx="6691313" cy="42827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11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11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11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1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 b="1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9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89000"/>
              </a:lnSpc>
              <a:spcBef>
                <a:spcPts val="0"/>
              </a:spcBef>
              <a:buFont typeface="Arial" panose="020B0604020202020204" pitchFamily="34" charset="0"/>
              <a:buChar char="​"/>
              <a:tabLst/>
              <a:defRPr sz="30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Char char="​"/>
              <a:tabLst/>
              <a:defRPr sz="5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1800" b="1" dirty="0"/>
              <a:t>Forhold, der kan påvirke vurderingen af, om hjemmearbejde er relevant i de konkrete tilfælde: 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585A63B5-5D12-4950-A9C9-6E517EB7DEF7}"/>
              </a:ext>
            </a:extLst>
          </p:cNvPr>
          <p:cNvGrpSpPr/>
          <p:nvPr/>
        </p:nvGrpSpPr>
        <p:grpSpPr>
          <a:xfrm>
            <a:off x="5076713" y="2433127"/>
            <a:ext cx="1856524" cy="1228089"/>
            <a:chOff x="5076713" y="2731293"/>
            <a:chExt cx="1856524" cy="1228089"/>
          </a:xfrm>
        </p:grpSpPr>
        <p:sp>
          <p:nvSpPr>
            <p:cNvPr id="11" name="Pladsholder til indhold 3">
              <a:extLst>
                <a:ext uri="{FF2B5EF4-FFF2-40B4-BE49-F238E27FC236}">
                  <a16:creationId xmlns:a16="http://schemas.microsoft.com/office/drawing/2014/main" id="{B6DC201A-B7D0-47B2-95D2-A7E0584DA6B1}"/>
                </a:ext>
              </a:extLst>
            </p:cNvPr>
            <p:cNvSpPr txBox="1">
              <a:spLocks/>
            </p:cNvSpPr>
            <p:nvPr/>
          </p:nvSpPr>
          <p:spPr>
            <a:xfrm>
              <a:off x="5076713" y="3381390"/>
              <a:ext cx="1856524" cy="57799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16000" indent="-216000" algn="l" defTabSz="914400" rtl="0" eaLnBrk="1" latinLnBrk="0" hangingPunct="1">
                <a:lnSpc>
                  <a:spcPct val="111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5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32000" indent="-216000" algn="l" defTabSz="914400" rtl="0" eaLnBrk="1" latinLnBrk="0" hangingPunct="1">
                <a:lnSpc>
                  <a:spcPct val="111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2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8000" indent="-216000" algn="l" defTabSz="914400" rtl="0" eaLnBrk="1" latinLnBrk="0" hangingPunct="1">
                <a:lnSpc>
                  <a:spcPct val="111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2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11000"/>
                </a:lnSpc>
                <a:spcBef>
                  <a:spcPts val="0"/>
                </a:spcBef>
                <a:buFont typeface="Arial" panose="020B0604020202020204" pitchFamily="34" charset="0"/>
                <a:buChar char="​"/>
                <a:defRPr sz="15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11000"/>
                </a:lnSpc>
                <a:spcBef>
                  <a:spcPts val="0"/>
                </a:spcBef>
                <a:buFont typeface="Arial" panose="020B0604020202020204" pitchFamily="34" charset="0"/>
                <a:buChar char="​"/>
                <a:defRPr sz="1500" b="1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11000"/>
                </a:lnSpc>
                <a:spcBef>
                  <a:spcPts val="500"/>
                </a:spcBef>
                <a:buFont typeface="Arial" panose="020B0604020202020204" pitchFamily="34" charset="0"/>
                <a:buChar char="​"/>
                <a:defRPr sz="9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89000"/>
                </a:lnSpc>
                <a:spcBef>
                  <a:spcPts val="0"/>
                </a:spcBef>
                <a:buFont typeface="Arial" panose="020B0604020202020204" pitchFamily="34" charset="0"/>
                <a:buChar char="​"/>
                <a:tabLst/>
                <a:defRPr sz="3000" b="1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86000"/>
                </a:lnSpc>
                <a:spcBef>
                  <a:spcPts val="0"/>
                </a:spcBef>
                <a:buFont typeface="Arial" panose="020B0604020202020204" pitchFamily="34" charset="0"/>
                <a:buChar char="​"/>
                <a:tabLst/>
                <a:defRPr sz="52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​"/>
                <a:tabLst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da-DK" sz="1200" b="1" dirty="0">
                  <a:latin typeface="Academy Sans Office Light" panose="020B0403030000000000" pitchFamily="34" charset="0"/>
                </a:rPr>
                <a:t>Opgaven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da-DK" sz="1200" dirty="0">
                  <a:latin typeface="Academy Sans Office Light" panose="020B0403030000000000" pitchFamily="34" charset="0"/>
                </a:rPr>
                <a:t>Egner opgaven sig til at blive løst hjemmefra? </a:t>
              </a:r>
            </a:p>
          </p:txBody>
        </p:sp>
        <p:pic>
          <p:nvPicPr>
            <p:cNvPr id="4" name="Billede 3">
              <a:extLst>
                <a:ext uri="{FF2B5EF4-FFF2-40B4-BE49-F238E27FC236}">
                  <a16:creationId xmlns:a16="http://schemas.microsoft.com/office/drawing/2014/main" id="{E182510E-8F4D-486C-8B93-4741E9867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4638" y="2731293"/>
              <a:ext cx="540675" cy="540000"/>
            </a:xfrm>
            <a:prstGeom prst="rect">
              <a:avLst/>
            </a:prstGeom>
          </p:spPr>
        </p:pic>
      </p:grp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4B87C76A-7530-45BE-942D-6EC5F06667B7}"/>
              </a:ext>
            </a:extLst>
          </p:cNvPr>
          <p:cNvGrpSpPr/>
          <p:nvPr/>
        </p:nvGrpSpPr>
        <p:grpSpPr>
          <a:xfrm>
            <a:off x="7466940" y="2403362"/>
            <a:ext cx="1856524" cy="1228089"/>
            <a:chOff x="5076713" y="2731293"/>
            <a:chExt cx="1856524" cy="1228089"/>
          </a:xfrm>
        </p:grpSpPr>
        <p:sp>
          <p:nvSpPr>
            <p:cNvPr id="29" name="Pladsholder til indhold 3">
              <a:extLst>
                <a:ext uri="{FF2B5EF4-FFF2-40B4-BE49-F238E27FC236}">
                  <a16:creationId xmlns:a16="http://schemas.microsoft.com/office/drawing/2014/main" id="{4F80C9C6-30CD-404E-B2AF-C7D8711631A6}"/>
                </a:ext>
              </a:extLst>
            </p:cNvPr>
            <p:cNvSpPr txBox="1">
              <a:spLocks/>
            </p:cNvSpPr>
            <p:nvPr/>
          </p:nvSpPr>
          <p:spPr>
            <a:xfrm>
              <a:off x="5076713" y="3381390"/>
              <a:ext cx="1856524" cy="57799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16000" indent="-216000" algn="l" defTabSz="914400" rtl="0" eaLnBrk="1" latinLnBrk="0" hangingPunct="1">
                <a:lnSpc>
                  <a:spcPct val="111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5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32000" indent="-216000" algn="l" defTabSz="914400" rtl="0" eaLnBrk="1" latinLnBrk="0" hangingPunct="1">
                <a:lnSpc>
                  <a:spcPct val="111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2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8000" indent="-216000" algn="l" defTabSz="914400" rtl="0" eaLnBrk="1" latinLnBrk="0" hangingPunct="1">
                <a:lnSpc>
                  <a:spcPct val="111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2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11000"/>
                </a:lnSpc>
                <a:spcBef>
                  <a:spcPts val="0"/>
                </a:spcBef>
                <a:buFont typeface="Arial" panose="020B0604020202020204" pitchFamily="34" charset="0"/>
                <a:buChar char="​"/>
                <a:defRPr sz="15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11000"/>
                </a:lnSpc>
                <a:spcBef>
                  <a:spcPts val="0"/>
                </a:spcBef>
                <a:buFont typeface="Arial" panose="020B0604020202020204" pitchFamily="34" charset="0"/>
                <a:buChar char="​"/>
                <a:defRPr sz="1500" b="1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11000"/>
                </a:lnSpc>
                <a:spcBef>
                  <a:spcPts val="500"/>
                </a:spcBef>
                <a:buFont typeface="Arial" panose="020B0604020202020204" pitchFamily="34" charset="0"/>
                <a:buChar char="​"/>
                <a:defRPr sz="9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89000"/>
                </a:lnSpc>
                <a:spcBef>
                  <a:spcPts val="0"/>
                </a:spcBef>
                <a:buFont typeface="Arial" panose="020B0604020202020204" pitchFamily="34" charset="0"/>
                <a:buChar char="​"/>
                <a:tabLst/>
                <a:defRPr sz="3000" b="1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86000"/>
                </a:lnSpc>
                <a:spcBef>
                  <a:spcPts val="0"/>
                </a:spcBef>
                <a:buFont typeface="Arial" panose="020B0604020202020204" pitchFamily="34" charset="0"/>
                <a:buChar char="​"/>
                <a:tabLst/>
                <a:defRPr sz="52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​"/>
                <a:tabLst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da-DK" sz="1200" b="1" dirty="0">
                  <a:latin typeface="Academy Sans Office Light" panose="020B0403030000000000" pitchFamily="34" charset="0"/>
                </a:rPr>
                <a:t>Medarbejderen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da-DK" sz="1200" dirty="0">
                  <a:latin typeface="Academy Sans Office Light" panose="020B0403030000000000" pitchFamily="34" charset="0"/>
                </a:rPr>
                <a:t>Er medarbejderen klædt på til at arbejde hjemmefra?</a:t>
              </a:r>
            </a:p>
          </p:txBody>
        </p:sp>
        <p:pic>
          <p:nvPicPr>
            <p:cNvPr id="30" name="Billede 29">
              <a:extLst>
                <a:ext uri="{FF2B5EF4-FFF2-40B4-BE49-F238E27FC236}">
                  <a16:creationId xmlns:a16="http://schemas.microsoft.com/office/drawing/2014/main" id="{05B3884E-F870-4161-BBFD-4EAA7DB7C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35312" y="2731293"/>
              <a:ext cx="539325" cy="540000"/>
            </a:xfrm>
            <a:prstGeom prst="rect">
              <a:avLst/>
            </a:prstGeom>
          </p:spPr>
        </p:pic>
      </p:grpSp>
      <p:grpSp>
        <p:nvGrpSpPr>
          <p:cNvPr id="51" name="Gruppe 50">
            <a:extLst>
              <a:ext uri="{FF2B5EF4-FFF2-40B4-BE49-F238E27FC236}">
                <a16:creationId xmlns:a16="http://schemas.microsoft.com/office/drawing/2014/main" id="{9F922CFA-0933-400A-BF6E-E916AC4387E8}"/>
              </a:ext>
            </a:extLst>
          </p:cNvPr>
          <p:cNvGrpSpPr/>
          <p:nvPr/>
        </p:nvGrpSpPr>
        <p:grpSpPr>
          <a:xfrm>
            <a:off x="5076713" y="4246022"/>
            <a:ext cx="1856524" cy="1228089"/>
            <a:chOff x="5076713" y="2731293"/>
            <a:chExt cx="1856524" cy="1228089"/>
          </a:xfrm>
        </p:grpSpPr>
        <p:sp>
          <p:nvSpPr>
            <p:cNvPr id="52" name="Pladsholder til indhold 3">
              <a:extLst>
                <a:ext uri="{FF2B5EF4-FFF2-40B4-BE49-F238E27FC236}">
                  <a16:creationId xmlns:a16="http://schemas.microsoft.com/office/drawing/2014/main" id="{7E669198-41C5-473F-B1E5-3DB6C6D26FF0}"/>
                </a:ext>
              </a:extLst>
            </p:cNvPr>
            <p:cNvSpPr txBox="1">
              <a:spLocks/>
            </p:cNvSpPr>
            <p:nvPr/>
          </p:nvSpPr>
          <p:spPr>
            <a:xfrm>
              <a:off x="5076713" y="3381390"/>
              <a:ext cx="1856524" cy="57799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16000" indent="-216000" algn="l" defTabSz="914400" rtl="0" eaLnBrk="1" latinLnBrk="0" hangingPunct="1">
                <a:lnSpc>
                  <a:spcPct val="111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5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32000" indent="-216000" algn="l" defTabSz="914400" rtl="0" eaLnBrk="1" latinLnBrk="0" hangingPunct="1">
                <a:lnSpc>
                  <a:spcPct val="111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2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8000" indent="-216000" algn="l" defTabSz="914400" rtl="0" eaLnBrk="1" latinLnBrk="0" hangingPunct="1">
                <a:lnSpc>
                  <a:spcPct val="111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2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11000"/>
                </a:lnSpc>
                <a:spcBef>
                  <a:spcPts val="0"/>
                </a:spcBef>
                <a:buFont typeface="Arial" panose="020B0604020202020204" pitchFamily="34" charset="0"/>
                <a:buChar char="​"/>
                <a:defRPr sz="15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11000"/>
                </a:lnSpc>
                <a:spcBef>
                  <a:spcPts val="0"/>
                </a:spcBef>
                <a:buFont typeface="Arial" panose="020B0604020202020204" pitchFamily="34" charset="0"/>
                <a:buChar char="​"/>
                <a:defRPr sz="1500" b="1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11000"/>
                </a:lnSpc>
                <a:spcBef>
                  <a:spcPts val="500"/>
                </a:spcBef>
                <a:buFont typeface="Arial" panose="020B0604020202020204" pitchFamily="34" charset="0"/>
                <a:buChar char="​"/>
                <a:defRPr sz="9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89000"/>
                </a:lnSpc>
                <a:spcBef>
                  <a:spcPts val="0"/>
                </a:spcBef>
                <a:buFont typeface="Arial" panose="020B0604020202020204" pitchFamily="34" charset="0"/>
                <a:buChar char="​"/>
                <a:tabLst/>
                <a:defRPr sz="3000" b="1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86000"/>
                </a:lnSpc>
                <a:spcBef>
                  <a:spcPts val="0"/>
                </a:spcBef>
                <a:buFont typeface="Arial" panose="020B0604020202020204" pitchFamily="34" charset="0"/>
                <a:buChar char="​"/>
                <a:tabLst/>
                <a:defRPr sz="52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​"/>
                <a:tabLst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da-DK" sz="1200" b="1" dirty="0">
                  <a:solidFill>
                    <a:schemeClr val="accent1"/>
                  </a:solidFill>
                  <a:latin typeface="Academy Sans Office Light" panose="020B0403030000000000" pitchFamily="34" charset="0"/>
                </a:rPr>
                <a:t>Personalelederen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da-DK" sz="1200" dirty="0">
                  <a:solidFill>
                    <a:schemeClr val="accent1"/>
                  </a:solidFill>
                  <a:latin typeface="Academy Sans Office Light" panose="020B0403030000000000" pitchFamily="34" charset="0"/>
                </a:rPr>
                <a:t>Er personalelederen klædt på og rustet til fx at håndtere de afledte effekter ved hjemmearbejde? </a:t>
              </a:r>
            </a:p>
          </p:txBody>
        </p:sp>
        <p:pic>
          <p:nvPicPr>
            <p:cNvPr id="53" name="Billede 52">
              <a:extLst>
                <a:ext uri="{FF2B5EF4-FFF2-40B4-BE49-F238E27FC236}">
                  <a16:creationId xmlns:a16="http://schemas.microsoft.com/office/drawing/2014/main" id="{B53C4DA9-D784-4230-94C2-0B68435E4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34638" y="2731293"/>
              <a:ext cx="540674" cy="540000"/>
            </a:xfrm>
            <a:prstGeom prst="rect">
              <a:avLst/>
            </a:prstGeom>
          </p:spPr>
        </p:pic>
      </p:grpSp>
      <p:grpSp>
        <p:nvGrpSpPr>
          <p:cNvPr id="54" name="Gruppe 53">
            <a:extLst>
              <a:ext uri="{FF2B5EF4-FFF2-40B4-BE49-F238E27FC236}">
                <a16:creationId xmlns:a16="http://schemas.microsoft.com/office/drawing/2014/main" id="{6D5200AA-0E99-4A51-A4BC-CF9B2A142D24}"/>
              </a:ext>
            </a:extLst>
          </p:cNvPr>
          <p:cNvGrpSpPr/>
          <p:nvPr/>
        </p:nvGrpSpPr>
        <p:grpSpPr>
          <a:xfrm>
            <a:off x="7403609" y="4246022"/>
            <a:ext cx="1983186" cy="1228089"/>
            <a:chOff x="5013382" y="2731293"/>
            <a:chExt cx="1983186" cy="1228089"/>
          </a:xfrm>
        </p:grpSpPr>
        <p:sp>
          <p:nvSpPr>
            <p:cNvPr id="55" name="Pladsholder til indhold 3">
              <a:extLst>
                <a:ext uri="{FF2B5EF4-FFF2-40B4-BE49-F238E27FC236}">
                  <a16:creationId xmlns:a16="http://schemas.microsoft.com/office/drawing/2014/main" id="{33124CF2-16AC-43B0-B8C5-2369311B1EB6}"/>
                </a:ext>
              </a:extLst>
            </p:cNvPr>
            <p:cNvSpPr txBox="1">
              <a:spLocks/>
            </p:cNvSpPr>
            <p:nvPr/>
          </p:nvSpPr>
          <p:spPr>
            <a:xfrm>
              <a:off x="5013382" y="3381390"/>
              <a:ext cx="1983186" cy="57799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16000" indent="-216000" algn="l" defTabSz="914400" rtl="0" eaLnBrk="1" latinLnBrk="0" hangingPunct="1">
                <a:lnSpc>
                  <a:spcPct val="111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5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32000" indent="-216000" algn="l" defTabSz="914400" rtl="0" eaLnBrk="1" latinLnBrk="0" hangingPunct="1">
                <a:lnSpc>
                  <a:spcPct val="111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2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8000" indent="-216000" algn="l" defTabSz="914400" rtl="0" eaLnBrk="1" latinLnBrk="0" hangingPunct="1">
                <a:lnSpc>
                  <a:spcPct val="111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2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11000"/>
                </a:lnSpc>
                <a:spcBef>
                  <a:spcPts val="0"/>
                </a:spcBef>
                <a:buFont typeface="Arial" panose="020B0604020202020204" pitchFamily="34" charset="0"/>
                <a:buChar char="​"/>
                <a:defRPr sz="15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11000"/>
                </a:lnSpc>
                <a:spcBef>
                  <a:spcPts val="0"/>
                </a:spcBef>
                <a:buFont typeface="Arial" panose="020B0604020202020204" pitchFamily="34" charset="0"/>
                <a:buChar char="​"/>
                <a:defRPr sz="1500" b="1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11000"/>
                </a:lnSpc>
                <a:spcBef>
                  <a:spcPts val="500"/>
                </a:spcBef>
                <a:buFont typeface="Arial" panose="020B0604020202020204" pitchFamily="34" charset="0"/>
                <a:buChar char="​"/>
                <a:defRPr sz="9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89000"/>
                </a:lnSpc>
                <a:spcBef>
                  <a:spcPts val="0"/>
                </a:spcBef>
                <a:buFont typeface="Arial" panose="020B0604020202020204" pitchFamily="34" charset="0"/>
                <a:buChar char="​"/>
                <a:tabLst/>
                <a:defRPr sz="3000" b="1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86000"/>
                </a:lnSpc>
                <a:spcBef>
                  <a:spcPts val="0"/>
                </a:spcBef>
                <a:buFont typeface="Arial" panose="020B0604020202020204" pitchFamily="34" charset="0"/>
                <a:buChar char="​"/>
                <a:tabLst/>
                <a:defRPr sz="52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​"/>
                <a:tabLst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da-DK" sz="1200" b="1" dirty="0">
                  <a:solidFill>
                    <a:schemeClr val="accent1"/>
                  </a:solidFill>
                  <a:latin typeface="Academy Sans Office Light" panose="020B0403030000000000" pitchFamily="34" charset="0"/>
                </a:rPr>
                <a:t>Kulturen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da-DK" sz="1200" dirty="0">
                  <a:solidFill>
                    <a:schemeClr val="accent1"/>
                  </a:solidFill>
                  <a:latin typeface="Academy Sans Office Light" panose="020B0403030000000000" pitchFamily="34" charset="0"/>
                </a:rPr>
                <a:t>Hvordan påvirker hjemmearbejde kulturen og sammenhængskraften i kontoret og organisationen som helhed? </a:t>
              </a:r>
            </a:p>
          </p:txBody>
        </p:sp>
        <p:pic>
          <p:nvPicPr>
            <p:cNvPr id="56" name="Billede 55">
              <a:extLst>
                <a:ext uri="{FF2B5EF4-FFF2-40B4-BE49-F238E27FC236}">
                  <a16:creationId xmlns:a16="http://schemas.microsoft.com/office/drawing/2014/main" id="{E5DA30FD-CC44-4FB4-B8E1-46E4BA453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34638" y="2731293"/>
              <a:ext cx="540674" cy="540000"/>
            </a:xfrm>
            <a:prstGeom prst="rect">
              <a:avLst/>
            </a:prstGeom>
          </p:spPr>
        </p:pic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1C5CC02B-6D90-454A-9F72-99AC59770536}"/>
              </a:ext>
            </a:extLst>
          </p:cNvPr>
          <p:cNvGrpSpPr/>
          <p:nvPr/>
        </p:nvGrpSpPr>
        <p:grpSpPr>
          <a:xfrm>
            <a:off x="9592912" y="4246022"/>
            <a:ext cx="2023802" cy="1228089"/>
            <a:chOff x="4993074" y="2731293"/>
            <a:chExt cx="2023802" cy="1228089"/>
          </a:xfrm>
        </p:grpSpPr>
        <p:sp>
          <p:nvSpPr>
            <p:cNvPr id="58" name="Pladsholder til indhold 3">
              <a:extLst>
                <a:ext uri="{FF2B5EF4-FFF2-40B4-BE49-F238E27FC236}">
                  <a16:creationId xmlns:a16="http://schemas.microsoft.com/office/drawing/2014/main" id="{15DDCD98-A513-400A-A2F6-BA99965ABEDA}"/>
                </a:ext>
              </a:extLst>
            </p:cNvPr>
            <p:cNvSpPr txBox="1">
              <a:spLocks/>
            </p:cNvSpPr>
            <p:nvPr/>
          </p:nvSpPr>
          <p:spPr>
            <a:xfrm>
              <a:off x="4993074" y="3381390"/>
              <a:ext cx="2023802" cy="57799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16000" indent="-216000" algn="l" defTabSz="914400" rtl="0" eaLnBrk="1" latinLnBrk="0" hangingPunct="1">
                <a:lnSpc>
                  <a:spcPct val="111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5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32000" indent="-216000" algn="l" defTabSz="914400" rtl="0" eaLnBrk="1" latinLnBrk="0" hangingPunct="1">
                <a:lnSpc>
                  <a:spcPct val="111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2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8000" indent="-216000" algn="l" defTabSz="914400" rtl="0" eaLnBrk="1" latinLnBrk="0" hangingPunct="1">
                <a:lnSpc>
                  <a:spcPct val="111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2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11000"/>
                </a:lnSpc>
                <a:spcBef>
                  <a:spcPts val="0"/>
                </a:spcBef>
                <a:buFont typeface="Arial" panose="020B0604020202020204" pitchFamily="34" charset="0"/>
                <a:buChar char="​"/>
                <a:defRPr sz="15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11000"/>
                </a:lnSpc>
                <a:spcBef>
                  <a:spcPts val="0"/>
                </a:spcBef>
                <a:buFont typeface="Arial" panose="020B0604020202020204" pitchFamily="34" charset="0"/>
                <a:buChar char="​"/>
                <a:defRPr sz="1500" b="1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11000"/>
                </a:lnSpc>
                <a:spcBef>
                  <a:spcPts val="500"/>
                </a:spcBef>
                <a:buFont typeface="Arial" panose="020B0604020202020204" pitchFamily="34" charset="0"/>
                <a:buChar char="​"/>
                <a:defRPr sz="9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89000"/>
                </a:lnSpc>
                <a:spcBef>
                  <a:spcPts val="0"/>
                </a:spcBef>
                <a:buFont typeface="Arial" panose="020B0604020202020204" pitchFamily="34" charset="0"/>
                <a:buChar char="​"/>
                <a:tabLst/>
                <a:defRPr sz="3000" b="1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86000"/>
                </a:lnSpc>
                <a:spcBef>
                  <a:spcPts val="0"/>
                </a:spcBef>
                <a:buFont typeface="Arial" panose="020B0604020202020204" pitchFamily="34" charset="0"/>
                <a:buChar char="​"/>
                <a:tabLst/>
                <a:defRPr sz="52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​"/>
                <a:tabLst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da-DK" sz="1200" b="1" dirty="0">
                  <a:solidFill>
                    <a:schemeClr val="accent1"/>
                  </a:solidFill>
                  <a:latin typeface="Academy Sans Office Light" panose="020B0403030000000000" pitchFamily="34" charset="0"/>
                </a:rPr>
                <a:t>Kollegaer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da-DK" sz="1200" dirty="0">
                  <a:solidFill>
                    <a:schemeClr val="accent1"/>
                  </a:solidFill>
                  <a:latin typeface="Academy Sans Office Light" panose="020B0403030000000000" pitchFamily="34" charset="0"/>
                </a:rPr>
                <a:t>Hvordan påvirker hjemmearbejde kollegaerne i form af fx samarbejde, oplæring og videndeling?</a:t>
              </a:r>
            </a:p>
          </p:txBody>
        </p:sp>
        <p:pic>
          <p:nvPicPr>
            <p:cNvPr id="59" name="Billede 58">
              <a:extLst>
                <a:ext uri="{FF2B5EF4-FFF2-40B4-BE49-F238E27FC236}">
                  <a16:creationId xmlns:a16="http://schemas.microsoft.com/office/drawing/2014/main" id="{2550DB71-F231-46B2-AB2B-525836713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34638" y="2731293"/>
              <a:ext cx="540674" cy="540000"/>
            </a:xfrm>
            <a:prstGeom prst="rect">
              <a:avLst/>
            </a:prstGeom>
          </p:spPr>
        </p:pic>
      </p:grpSp>
      <p:sp>
        <p:nvSpPr>
          <p:cNvPr id="31" name="Tekstfelt 30">
            <a:extLst>
              <a:ext uri="{FF2B5EF4-FFF2-40B4-BE49-F238E27FC236}">
                <a16:creationId xmlns:a16="http://schemas.microsoft.com/office/drawing/2014/main" id="{646AA74E-F618-45DE-9AED-D2CBDB7E05A9}"/>
              </a:ext>
            </a:extLst>
          </p:cNvPr>
          <p:cNvSpPr txBox="1"/>
          <p:nvPr/>
        </p:nvSpPr>
        <p:spPr>
          <a:xfrm>
            <a:off x="7997" y="1417464"/>
            <a:ext cx="43624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6000" dirty="0">
                <a:latin typeface="+mj-lt"/>
              </a:rPr>
              <a:t>3</a:t>
            </a:r>
          </a:p>
        </p:txBody>
      </p: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F54A53A6-0EAF-4D44-BC57-3AE02EF9902A}"/>
              </a:ext>
            </a:extLst>
          </p:cNvPr>
          <p:cNvGrpSpPr/>
          <p:nvPr/>
        </p:nvGrpSpPr>
        <p:grpSpPr>
          <a:xfrm>
            <a:off x="9592912" y="2403713"/>
            <a:ext cx="2023607" cy="1228089"/>
            <a:chOff x="4968457" y="2731293"/>
            <a:chExt cx="2023607" cy="1228089"/>
          </a:xfrm>
        </p:grpSpPr>
        <p:sp>
          <p:nvSpPr>
            <p:cNvPr id="32" name="Pladsholder til indhold 3">
              <a:extLst>
                <a:ext uri="{FF2B5EF4-FFF2-40B4-BE49-F238E27FC236}">
                  <a16:creationId xmlns:a16="http://schemas.microsoft.com/office/drawing/2014/main" id="{3EAD5394-3C0F-47F9-ACB2-9645E5D08C4B}"/>
                </a:ext>
              </a:extLst>
            </p:cNvPr>
            <p:cNvSpPr txBox="1">
              <a:spLocks/>
            </p:cNvSpPr>
            <p:nvPr/>
          </p:nvSpPr>
          <p:spPr>
            <a:xfrm>
              <a:off x="4968457" y="3381390"/>
              <a:ext cx="2023607" cy="57799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16000" indent="-216000" algn="l" defTabSz="914400" rtl="0" eaLnBrk="1" latinLnBrk="0" hangingPunct="1">
                <a:lnSpc>
                  <a:spcPct val="111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5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32000" indent="-216000" algn="l" defTabSz="914400" rtl="0" eaLnBrk="1" latinLnBrk="0" hangingPunct="1">
                <a:lnSpc>
                  <a:spcPct val="111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2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8000" indent="-216000" algn="l" defTabSz="914400" rtl="0" eaLnBrk="1" latinLnBrk="0" hangingPunct="1">
                <a:lnSpc>
                  <a:spcPct val="111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2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11000"/>
                </a:lnSpc>
                <a:spcBef>
                  <a:spcPts val="0"/>
                </a:spcBef>
                <a:buFont typeface="Arial" panose="020B0604020202020204" pitchFamily="34" charset="0"/>
                <a:buChar char="​"/>
                <a:defRPr sz="15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11000"/>
                </a:lnSpc>
                <a:spcBef>
                  <a:spcPts val="0"/>
                </a:spcBef>
                <a:buFont typeface="Arial" panose="020B0604020202020204" pitchFamily="34" charset="0"/>
                <a:buChar char="​"/>
                <a:defRPr sz="1500" b="1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11000"/>
                </a:lnSpc>
                <a:spcBef>
                  <a:spcPts val="500"/>
                </a:spcBef>
                <a:buFont typeface="Arial" panose="020B0604020202020204" pitchFamily="34" charset="0"/>
                <a:buChar char="​"/>
                <a:defRPr sz="9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89000"/>
                </a:lnSpc>
                <a:spcBef>
                  <a:spcPts val="0"/>
                </a:spcBef>
                <a:buFont typeface="Arial" panose="020B0604020202020204" pitchFamily="34" charset="0"/>
                <a:buChar char="​"/>
                <a:tabLst/>
                <a:defRPr sz="3000" b="1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86000"/>
                </a:lnSpc>
                <a:spcBef>
                  <a:spcPts val="0"/>
                </a:spcBef>
                <a:buFont typeface="Arial" panose="020B0604020202020204" pitchFamily="34" charset="0"/>
                <a:buChar char="​"/>
                <a:tabLst/>
                <a:defRPr sz="52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​"/>
                <a:tabLst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da-DK" sz="1200" b="1" dirty="0">
                  <a:latin typeface="Academy Sans Office Light" panose="020B0403030000000000" pitchFamily="34" charset="0"/>
                </a:rPr>
                <a:t>Topledelsen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da-DK" sz="1200" dirty="0">
                  <a:latin typeface="Academy Sans Office Light" panose="020B0403030000000000" pitchFamily="34" charset="0"/>
                </a:rPr>
                <a:t>Hvordan påvirker hjemmearbejde topledelsen? </a:t>
              </a:r>
            </a:p>
          </p:txBody>
        </p:sp>
        <p:pic>
          <p:nvPicPr>
            <p:cNvPr id="33" name="Billede 32">
              <a:extLst>
                <a:ext uri="{FF2B5EF4-FFF2-40B4-BE49-F238E27FC236}">
                  <a16:creationId xmlns:a16="http://schemas.microsoft.com/office/drawing/2014/main" id="{FEC130F2-5D04-42C0-9E27-BCEE63F06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34975" y="2731293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011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lank">
  <a:themeElements>
    <a:clrScheme name="Mkst">
      <a:dk1>
        <a:srgbClr val="14143C"/>
      </a:dk1>
      <a:lt1>
        <a:srgbClr val="FFFFFF"/>
      </a:lt1>
      <a:dk2>
        <a:srgbClr val="D1C5C3"/>
      </a:dk2>
      <a:lt2>
        <a:srgbClr val="E8E2E1"/>
      </a:lt2>
      <a:accent1>
        <a:srgbClr val="14143C"/>
      </a:accent1>
      <a:accent2>
        <a:srgbClr val="72728A"/>
      </a:accent2>
      <a:accent3>
        <a:srgbClr val="B8B8C4"/>
      </a:accent3>
      <a:accent4>
        <a:srgbClr val="F39678"/>
      </a:accent4>
      <a:accent5>
        <a:srgbClr val="F8C0AE"/>
      </a:accent5>
      <a:accent6>
        <a:srgbClr val="FBDFD6"/>
      </a:accent6>
      <a:hlink>
        <a:srgbClr val="14143C"/>
      </a:hlink>
      <a:folHlink>
        <a:srgbClr val="14143C"/>
      </a:folHlink>
    </a:clrScheme>
    <a:fontScheme name="Brugerdefineret 1">
      <a:majorFont>
        <a:latin typeface="Academy Sans Office Extrabold"/>
        <a:ea typeface=""/>
        <a:cs typeface=""/>
      </a:majorFont>
      <a:minorFont>
        <a:latin typeface="Academy Sans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11000"/>
          </a:lnSpc>
          <a:defRPr sz="15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11000"/>
          </a:lnSpc>
          <a:defRPr sz="1500" dirty="0" err="1"/>
        </a:defPPr>
      </a:lstStyle>
    </a:txDef>
  </a:objectDefaults>
  <a:extraClrSchemeLst/>
  <a:custClrLst>
    <a:custClr name="Color has no name">
      <a:srgbClr val="14143C"/>
    </a:custClr>
    <a:custClr name="Color has no name">
      <a:srgbClr val="D1C5C3"/>
    </a:custClr>
    <a:custClr name="Color has no name">
      <a:srgbClr val="F39678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72728A"/>
    </a:custClr>
    <a:custClr name="Color has no name">
      <a:srgbClr val="E8E2E1"/>
    </a:custClr>
    <a:custClr name="Color has no name">
      <a:srgbClr val="F8C0AE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B8B8C4"/>
    </a:custClr>
    <a:custClr name="Color has no name">
      <a:srgbClr val="FFFFFF"/>
    </a:custClr>
    <a:custClr name="Color has no name">
      <a:srgbClr val="FBDFD6"/>
    </a:custClr>
    <a:custClr name="Color has no name"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E7E7EB"/>
    </a:custClr>
  </a:custClrLst>
  <a:extLst>
    <a:ext uri="{05A4C25C-085E-4340-85A3-A5531E510DB2}">
      <thm15:themeFamily xmlns:thm15="http://schemas.microsoft.com/office/thememl/2012/main" name="Medarbejder- og kompetencestyrelsen 16-9.potx" id="{A6C1CB7B-4DC2-48D7-9EB6-51AF358EB77F}" vid="{554552BE-9666-4818-8959-10627651B78D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olor has no name">
      <a:srgbClr val="14143C"/>
    </a:custClr>
    <a:custClr name="Color has no name">
      <a:srgbClr val="D1C5C3"/>
    </a:custClr>
    <a:custClr name="Color has no name">
      <a:srgbClr val="F39678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72728A"/>
    </a:custClr>
    <a:custClr name="Color has no name">
      <a:srgbClr val="E8E2E1"/>
    </a:custClr>
    <a:custClr name="Color has no name">
      <a:srgbClr val="F8C0AE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B8B8C4"/>
    </a:custClr>
    <a:custClr name="Color has no name">
      <a:srgbClr val="FFFFFF"/>
    </a:custClr>
    <a:custClr name="Color has no name">
      <a:srgbClr val="FBDFD6"/>
    </a:custClr>
    <a:custClr name="Color has no name"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E7E7EB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rugerdefineret 1">
      <a:majorFont>
        <a:latin typeface="Academy Sans Office Extrabold"/>
        <a:ea typeface=""/>
        <a:cs typeface=""/>
      </a:majorFont>
      <a:minorFont>
        <a:latin typeface="Academy Sans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olor has no name">
      <a:srgbClr val="14143C"/>
    </a:custClr>
    <a:custClr name="Color has no name">
      <a:srgbClr val="D1C5C3"/>
    </a:custClr>
    <a:custClr name="Color has no name">
      <a:srgbClr val="F39678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72728A"/>
    </a:custClr>
    <a:custClr name="Color has no name">
      <a:srgbClr val="E8E2E1"/>
    </a:custClr>
    <a:custClr name="Color has no name">
      <a:srgbClr val="F8C0AE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B8B8C4"/>
    </a:custClr>
    <a:custClr name="Color has no name">
      <a:srgbClr val="FFFFFF"/>
    </a:custClr>
    <a:custClr name="Color has no name">
      <a:srgbClr val="FBDFD6"/>
    </a:custClr>
    <a:custClr name="Color has no name"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E7E7EB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Medarbejder- og kompetencestyrelsen 16-9</Template>
  <TotalTime>10498</TotalTime>
  <Words>1267</Words>
  <Application>Microsoft Office PowerPoint</Application>
  <PresentationFormat>Widescreen</PresentationFormat>
  <Paragraphs>161</Paragraphs>
  <Slides>13</Slides>
  <Notes>13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20" baseType="lpstr">
      <vt:lpstr>Academy Sans Office</vt:lpstr>
      <vt:lpstr>Academy Sans Office Light</vt:lpstr>
      <vt:lpstr>Academy Sans Office Extrabold</vt:lpstr>
      <vt:lpstr>Arial</vt:lpstr>
      <vt:lpstr>Calibri</vt:lpstr>
      <vt:lpstr>Blank</vt:lpstr>
      <vt:lpstr>think-cell Slide</vt:lpstr>
      <vt:lpstr>Inspiration til ledelsesdrøftelse om anvendelse af hjemmearbejde</vt:lpstr>
      <vt:lpstr>TRIN 1:  Sæt konteksten </vt:lpstr>
      <vt:lpstr>PowerPoint-præsentation</vt:lpstr>
      <vt:lpstr>PowerPoint-præsentation</vt:lpstr>
      <vt:lpstr>TRIN 2:  Overvej formål og redskaber</vt:lpstr>
      <vt:lpstr>PowerPoint-præsentation</vt:lpstr>
      <vt:lpstr>PowerPoint-præsentation</vt:lpstr>
      <vt:lpstr>TRIN 3:  Tag stilling til konkrete tilfælde</vt:lpstr>
      <vt:lpstr>PowerPoint-præsentation</vt:lpstr>
      <vt:lpstr>TRIN 4:  Tag stilling til, hvordan hjemmearbejde kan tilrettelægges</vt:lpstr>
      <vt:lpstr>PowerPoint-præsentation</vt:lpstr>
      <vt:lpstr>TRIN 5:  Tænk langsigtet – begynd med en forsøgsperiode og evaluér løbende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Andrius Karolis</dc:creator>
  <cp:lastModifiedBy>Heidi Kirkebække</cp:lastModifiedBy>
  <cp:revision>86</cp:revision>
  <cp:lastPrinted>2021-10-18T08:19:26Z</cp:lastPrinted>
  <dcterms:created xsi:type="dcterms:W3CDTF">2021-10-15T07:52:51Z</dcterms:created>
  <dcterms:modified xsi:type="dcterms:W3CDTF">2021-11-23T13:00:39Z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  <property fmtid="{D5CDD505-2E9C-101B-9397-08002B2CF9AE}" pid="3" name="DocumentInfoFinished">
    <vt:lpwstr>True</vt:lpwstr>
  </property>
</Properties>
</file>